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727" r:id="rId2"/>
  </p:sldMasterIdLst>
  <p:notesMasterIdLst>
    <p:notesMasterId r:id="rId48"/>
  </p:notesMasterIdLst>
  <p:handoutMasterIdLst>
    <p:handoutMasterId r:id="rId49"/>
  </p:handoutMasterIdLst>
  <p:sldIdLst>
    <p:sldId id="1036" r:id="rId3"/>
    <p:sldId id="1130" r:id="rId4"/>
    <p:sldId id="1131" r:id="rId5"/>
    <p:sldId id="1030" r:id="rId6"/>
    <p:sldId id="1349" r:id="rId7"/>
    <p:sldId id="1350" r:id="rId8"/>
    <p:sldId id="1353" r:id="rId9"/>
    <p:sldId id="1231" r:id="rId10"/>
    <p:sldId id="1329" r:id="rId11"/>
    <p:sldId id="1342" r:id="rId12"/>
    <p:sldId id="1268" r:id="rId13"/>
    <p:sldId id="1320" r:id="rId14"/>
    <p:sldId id="1270" r:id="rId15"/>
    <p:sldId id="1341" r:id="rId16"/>
    <p:sldId id="1166" r:id="rId17"/>
    <p:sldId id="1343" r:id="rId18"/>
    <p:sldId id="1365" r:id="rId19"/>
    <p:sldId id="1345" r:id="rId20"/>
    <p:sldId id="1355" r:id="rId21"/>
    <p:sldId id="1356" r:id="rId22"/>
    <p:sldId id="1357" r:id="rId23"/>
    <p:sldId id="1358" r:id="rId24"/>
    <p:sldId id="1359" r:id="rId25"/>
    <p:sldId id="1340" r:id="rId26"/>
    <p:sldId id="1171" r:id="rId27"/>
    <p:sldId id="1321" r:id="rId28"/>
    <p:sldId id="1322" r:id="rId29"/>
    <p:sldId id="1323" r:id="rId30"/>
    <p:sldId id="1324" r:id="rId31"/>
    <p:sldId id="1325" r:id="rId32"/>
    <p:sldId id="1334" r:id="rId33"/>
    <p:sldId id="1335" r:id="rId34"/>
    <p:sldId id="1336" r:id="rId35"/>
    <p:sldId id="1337" r:id="rId36"/>
    <p:sldId id="1339" r:id="rId37"/>
    <p:sldId id="1338" r:id="rId38"/>
    <p:sldId id="1236" r:id="rId39"/>
    <p:sldId id="1237" r:id="rId40"/>
    <p:sldId id="1360" r:id="rId41"/>
    <p:sldId id="1361" r:id="rId42"/>
    <p:sldId id="1362" r:id="rId43"/>
    <p:sldId id="1363" r:id="rId44"/>
    <p:sldId id="1364" r:id="rId45"/>
    <p:sldId id="657" r:id="rId46"/>
    <p:sldId id="1008" r:id="rId47"/>
  </p:sldIdLst>
  <p:sldSz cx="9144000" cy="6858000" type="screen4x3"/>
  <p:notesSz cx="7315200" cy="9601200"/>
  <p:defaultTextStyle>
    <a:defPPr>
      <a:defRPr lang="en-US"/>
    </a:defPPr>
    <a:lvl1pPr algn="r" rtl="0" eaLnBrk="0" fontAlgn="base" hangingPunct="0">
      <a:lnSpc>
        <a:spcPct val="130000"/>
      </a:lnSpc>
      <a:spcBef>
        <a:spcPct val="0"/>
      </a:spcBef>
      <a:spcAft>
        <a:spcPct val="0"/>
      </a:spcAft>
      <a:buFont typeface="Math1" charset="0"/>
      <a:buChar char=""/>
      <a:defRPr sz="2400" u="sng" kern="1200">
        <a:solidFill>
          <a:schemeClr val="tx1"/>
        </a:solidFill>
        <a:latin typeface="Times New Roman" pitchFamily="18" charset="0"/>
        <a:ea typeface="+mn-ea"/>
        <a:cs typeface="+mn-cs"/>
      </a:defRPr>
    </a:lvl1pPr>
    <a:lvl2pPr marL="457200" algn="r" rtl="0" eaLnBrk="0" fontAlgn="base" hangingPunct="0">
      <a:lnSpc>
        <a:spcPct val="130000"/>
      </a:lnSpc>
      <a:spcBef>
        <a:spcPct val="0"/>
      </a:spcBef>
      <a:spcAft>
        <a:spcPct val="0"/>
      </a:spcAft>
      <a:buFont typeface="Math1" charset="0"/>
      <a:buChar char=""/>
      <a:defRPr sz="2400" u="sng" kern="1200">
        <a:solidFill>
          <a:schemeClr val="tx1"/>
        </a:solidFill>
        <a:latin typeface="Times New Roman" pitchFamily="18" charset="0"/>
        <a:ea typeface="+mn-ea"/>
        <a:cs typeface="+mn-cs"/>
      </a:defRPr>
    </a:lvl2pPr>
    <a:lvl3pPr marL="914400" algn="r" rtl="0" eaLnBrk="0" fontAlgn="base" hangingPunct="0">
      <a:lnSpc>
        <a:spcPct val="130000"/>
      </a:lnSpc>
      <a:spcBef>
        <a:spcPct val="0"/>
      </a:spcBef>
      <a:spcAft>
        <a:spcPct val="0"/>
      </a:spcAft>
      <a:buFont typeface="Math1" charset="0"/>
      <a:buChar char=""/>
      <a:defRPr sz="2400" u="sng" kern="1200">
        <a:solidFill>
          <a:schemeClr val="tx1"/>
        </a:solidFill>
        <a:latin typeface="Times New Roman" pitchFamily="18" charset="0"/>
        <a:ea typeface="+mn-ea"/>
        <a:cs typeface="+mn-cs"/>
      </a:defRPr>
    </a:lvl3pPr>
    <a:lvl4pPr marL="1371600" algn="r" rtl="0" eaLnBrk="0" fontAlgn="base" hangingPunct="0">
      <a:lnSpc>
        <a:spcPct val="130000"/>
      </a:lnSpc>
      <a:spcBef>
        <a:spcPct val="0"/>
      </a:spcBef>
      <a:spcAft>
        <a:spcPct val="0"/>
      </a:spcAft>
      <a:buFont typeface="Math1" charset="0"/>
      <a:buChar char=""/>
      <a:defRPr sz="2400" u="sng" kern="1200">
        <a:solidFill>
          <a:schemeClr val="tx1"/>
        </a:solidFill>
        <a:latin typeface="Times New Roman" pitchFamily="18" charset="0"/>
        <a:ea typeface="+mn-ea"/>
        <a:cs typeface="+mn-cs"/>
      </a:defRPr>
    </a:lvl4pPr>
    <a:lvl5pPr marL="1828800" algn="r" rtl="0" eaLnBrk="0" fontAlgn="base" hangingPunct="0">
      <a:lnSpc>
        <a:spcPct val="130000"/>
      </a:lnSpc>
      <a:spcBef>
        <a:spcPct val="0"/>
      </a:spcBef>
      <a:spcAft>
        <a:spcPct val="0"/>
      </a:spcAft>
      <a:buFont typeface="Math1" charset="0"/>
      <a:buChar char=""/>
      <a:defRPr sz="2400" u="sng" kern="1200">
        <a:solidFill>
          <a:schemeClr val="tx1"/>
        </a:solidFill>
        <a:latin typeface="Times New Roman" pitchFamily="18" charset="0"/>
        <a:ea typeface="+mn-ea"/>
        <a:cs typeface="+mn-cs"/>
      </a:defRPr>
    </a:lvl5pPr>
    <a:lvl6pPr marL="2286000" algn="l" defTabSz="914400" rtl="0" eaLnBrk="1" latinLnBrk="0" hangingPunct="1">
      <a:defRPr sz="2400" u="sng" kern="1200">
        <a:solidFill>
          <a:schemeClr val="tx1"/>
        </a:solidFill>
        <a:latin typeface="Times New Roman" pitchFamily="18" charset="0"/>
        <a:ea typeface="+mn-ea"/>
        <a:cs typeface="+mn-cs"/>
      </a:defRPr>
    </a:lvl6pPr>
    <a:lvl7pPr marL="2743200" algn="l" defTabSz="914400" rtl="0" eaLnBrk="1" latinLnBrk="0" hangingPunct="1">
      <a:defRPr sz="2400" u="sng" kern="1200">
        <a:solidFill>
          <a:schemeClr val="tx1"/>
        </a:solidFill>
        <a:latin typeface="Times New Roman" pitchFamily="18" charset="0"/>
        <a:ea typeface="+mn-ea"/>
        <a:cs typeface="+mn-cs"/>
      </a:defRPr>
    </a:lvl7pPr>
    <a:lvl8pPr marL="3200400" algn="l" defTabSz="914400" rtl="0" eaLnBrk="1" latinLnBrk="0" hangingPunct="1">
      <a:defRPr sz="2400" u="sng" kern="1200">
        <a:solidFill>
          <a:schemeClr val="tx1"/>
        </a:solidFill>
        <a:latin typeface="Times New Roman" pitchFamily="18" charset="0"/>
        <a:ea typeface="+mn-ea"/>
        <a:cs typeface="+mn-cs"/>
      </a:defRPr>
    </a:lvl8pPr>
    <a:lvl9pPr marL="3657600" algn="l" defTabSz="914400" rtl="0" eaLnBrk="1" latinLnBrk="0" hangingPunct="1">
      <a:defRPr sz="2400" u="sng"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939"/>
    <a:srgbClr val="FFCC00"/>
    <a:srgbClr val="FF0000"/>
    <a:srgbClr val="FFFF66"/>
    <a:srgbClr val="66CCFF"/>
    <a:srgbClr val="DDDDDD"/>
    <a:srgbClr val="FFFF99"/>
    <a:srgbClr val="D8681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65" autoAdjust="0"/>
    <p:restoredTop sz="99322" autoAdjust="0"/>
  </p:normalViewPr>
  <p:slideViewPr>
    <p:cSldViewPr>
      <p:cViewPr>
        <p:scale>
          <a:sx n="80" d="100"/>
          <a:sy n="80" d="100"/>
        </p:scale>
        <p:origin x="-1914" y="-354"/>
      </p:cViewPr>
      <p:guideLst>
        <p:guide orient="horz" pos="2160"/>
        <p:guide pos="2880"/>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7116"/>
    </p:cViewPr>
  </p:sorterViewPr>
  <p:notesViewPr>
    <p:cSldViewPr>
      <p:cViewPr varScale="1">
        <p:scale>
          <a:sx n="85" d="100"/>
          <a:sy n="85" d="100"/>
        </p:scale>
        <p:origin x="-1950" y="-54"/>
      </p:cViewPr>
      <p:guideLst>
        <p:guide orient="horz" pos="3023"/>
        <p:guide pos="2304"/>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63500"/>
            <a:ext cx="1238250" cy="354013"/>
          </a:xfrm>
          <a:prstGeom prst="rect">
            <a:avLst/>
          </a:prstGeom>
          <a:noFill/>
          <a:ln w="38100">
            <a:noFill/>
            <a:miter lim="800000"/>
            <a:headEnd/>
            <a:tailEnd/>
          </a:ln>
          <a:effectLst/>
        </p:spPr>
        <p:txBody>
          <a:bodyPr vert="horz" wrap="none" lIns="96312" tIns="48155" rIns="96312" bIns="48155" numCol="1" anchor="ctr" anchorCtr="0" compatLnSpc="1">
            <a:prstTxWarp prst="textNoShape">
              <a:avLst/>
            </a:prstTxWarp>
            <a:spAutoFit/>
          </a:bodyPr>
          <a:lstStyle>
            <a:lvl1pPr algn="l" defTabSz="963613">
              <a:buFont typeface="Math1"/>
              <a:buChar char=""/>
              <a:defRPr sz="1300" u="none"/>
            </a:lvl1pPr>
          </a:lstStyle>
          <a:p>
            <a:pPr>
              <a:defRPr/>
            </a:pPr>
            <a:endParaRPr lang="es-ES_tradnl"/>
          </a:p>
        </p:txBody>
      </p:sp>
      <p:sp>
        <p:nvSpPr>
          <p:cNvPr id="78851" name="Rectangle 3"/>
          <p:cNvSpPr>
            <a:spLocks noGrp="1" noChangeArrowheads="1"/>
          </p:cNvSpPr>
          <p:nvPr>
            <p:ph type="dt" sz="quarter" idx="1"/>
          </p:nvPr>
        </p:nvSpPr>
        <p:spPr bwMode="auto">
          <a:xfrm>
            <a:off x="6029325" y="63500"/>
            <a:ext cx="1285875" cy="354013"/>
          </a:xfrm>
          <a:prstGeom prst="rect">
            <a:avLst/>
          </a:prstGeom>
          <a:noFill/>
          <a:ln w="38100">
            <a:noFill/>
            <a:miter lim="800000"/>
            <a:headEnd/>
            <a:tailEnd/>
          </a:ln>
          <a:effectLst/>
        </p:spPr>
        <p:txBody>
          <a:bodyPr vert="horz" wrap="none" lIns="96312" tIns="48155" rIns="96312" bIns="48155" numCol="1" anchor="ctr" anchorCtr="0" compatLnSpc="1">
            <a:prstTxWarp prst="textNoShape">
              <a:avLst/>
            </a:prstTxWarp>
            <a:spAutoFit/>
          </a:bodyPr>
          <a:lstStyle>
            <a:lvl1pPr defTabSz="963613">
              <a:buFont typeface="Math1"/>
              <a:buChar char=""/>
              <a:defRPr sz="1300" u="none"/>
            </a:lvl1pPr>
          </a:lstStyle>
          <a:p>
            <a:pPr>
              <a:defRPr/>
            </a:pPr>
            <a:endParaRPr lang="es-ES_tradnl"/>
          </a:p>
        </p:txBody>
      </p:sp>
      <p:sp>
        <p:nvSpPr>
          <p:cNvPr id="78852" name="Rectangle 4"/>
          <p:cNvSpPr>
            <a:spLocks noGrp="1" noChangeArrowheads="1"/>
          </p:cNvSpPr>
          <p:nvPr>
            <p:ph type="ftr" sz="quarter" idx="2"/>
          </p:nvPr>
        </p:nvSpPr>
        <p:spPr bwMode="auto">
          <a:xfrm>
            <a:off x="0" y="9247188"/>
            <a:ext cx="1349375" cy="354012"/>
          </a:xfrm>
          <a:prstGeom prst="rect">
            <a:avLst/>
          </a:prstGeom>
          <a:noFill/>
          <a:ln w="38100">
            <a:noFill/>
            <a:miter lim="800000"/>
            <a:headEnd/>
            <a:tailEnd/>
          </a:ln>
          <a:effectLst/>
        </p:spPr>
        <p:txBody>
          <a:bodyPr vert="horz" wrap="none" lIns="96312" tIns="48155" rIns="96312" bIns="48155" numCol="1" anchor="b" anchorCtr="0" compatLnSpc="1">
            <a:prstTxWarp prst="textNoShape">
              <a:avLst/>
            </a:prstTxWarp>
            <a:spAutoFit/>
          </a:bodyPr>
          <a:lstStyle>
            <a:lvl1pPr algn="l" defTabSz="963613">
              <a:buFont typeface="Math1"/>
              <a:buChar char=""/>
              <a:defRPr sz="1300" u="none"/>
            </a:lvl1pPr>
          </a:lstStyle>
          <a:p>
            <a:pPr>
              <a:defRPr/>
            </a:pPr>
            <a:endParaRPr lang="es-ES_tradnl"/>
          </a:p>
        </p:txBody>
      </p:sp>
      <p:sp>
        <p:nvSpPr>
          <p:cNvPr id="78853" name="Rectangle 5"/>
          <p:cNvSpPr>
            <a:spLocks noGrp="1" noChangeArrowheads="1"/>
          </p:cNvSpPr>
          <p:nvPr>
            <p:ph type="sldNum" sz="quarter" idx="3"/>
          </p:nvPr>
        </p:nvSpPr>
        <p:spPr bwMode="auto">
          <a:xfrm>
            <a:off x="6804025" y="9247188"/>
            <a:ext cx="511175" cy="354012"/>
          </a:xfrm>
          <a:prstGeom prst="rect">
            <a:avLst/>
          </a:prstGeom>
          <a:noFill/>
          <a:ln w="38100">
            <a:noFill/>
            <a:miter lim="800000"/>
            <a:headEnd/>
            <a:tailEnd/>
          </a:ln>
          <a:effectLst/>
        </p:spPr>
        <p:txBody>
          <a:bodyPr vert="horz" wrap="none" lIns="96312" tIns="48155" rIns="96312" bIns="48155" numCol="1" anchor="b" anchorCtr="0" compatLnSpc="1">
            <a:prstTxWarp prst="textNoShape">
              <a:avLst/>
            </a:prstTxWarp>
            <a:spAutoFit/>
          </a:bodyPr>
          <a:lstStyle>
            <a:lvl1pPr defTabSz="963613">
              <a:buFont typeface="Math1"/>
              <a:buChar char=""/>
              <a:defRPr sz="1300" u="none"/>
            </a:lvl1pPr>
          </a:lstStyle>
          <a:p>
            <a:pPr>
              <a:defRPr/>
            </a:pPr>
            <a:fld id="{E57C3701-1006-42C0-B655-B05031D953CB}" type="slidenum">
              <a:rPr lang="es-ES_tradnl"/>
              <a:pPr>
                <a:defRPr/>
              </a:pPr>
              <a:t>‹#›</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312" tIns="48155" rIns="96312" bIns="48155" numCol="1" anchor="t" anchorCtr="0" compatLnSpc="1">
            <a:prstTxWarp prst="textNoShape">
              <a:avLst/>
            </a:prstTxWarp>
          </a:bodyPr>
          <a:lstStyle>
            <a:lvl1pPr algn="l" defTabSz="963613">
              <a:buFont typeface="Math1"/>
              <a:buChar char=""/>
              <a:defRPr sz="1300" u="none"/>
            </a:lvl1pPr>
          </a:lstStyle>
          <a:p>
            <a:pPr>
              <a:defRPr/>
            </a:pPr>
            <a:endParaRPr lang="es-ES"/>
          </a:p>
        </p:txBody>
      </p:sp>
      <p:sp>
        <p:nvSpPr>
          <p:cNvPr id="93187" name="Rectangle 3"/>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6312" tIns="48155" rIns="96312" bIns="48155" numCol="1" anchor="t" anchorCtr="0" compatLnSpc="1">
            <a:prstTxWarp prst="textNoShape">
              <a:avLst/>
            </a:prstTxWarp>
          </a:bodyPr>
          <a:lstStyle>
            <a:lvl1pPr defTabSz="963613">
              <a:buFont typeface="Math1"/>
              <a:buChar char=""/>
              <a:defRPr sz="1300" u="none"/>
            </a:lvl1pPr>
          </a:lstStyle>
          <a:p>
            <a:pPr>
              <a:defRPr/>
            </a:pPr>
            <a:endParaRPr lang="es-ES"/>
          </a:p>
        </p:txBody>
      </p:sp>
      <p:sp>
        <p:nvSpPr>
          <p:cNvPr id="3482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93189"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312" tIns="48155" rIns="96312" bIns="48155"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93190" name="Rectangle 6"/>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312" tIns="48155" rIns="96312" bIns="48155" numCol="1" anchor="b" anchorCtr="0" compatLnSpc="1">
            <a:prstTxWarp prst="textNoShape">
              <a:avLst/>
            </a:prstTxWarp>
          </a:bodyPr>
          <a:lstStyle>
            <a:lvl1pPr algn="l" defTabSz="963613">
              <a:buFont typeface="Math1"/>
              <a:buChar char=""/>
              <a:defRPr sz="1300" u="none"/>
            </a:lvl1pPr>
          </a:lstStyle>
          <a:p>
            <a:pPr>
              <a:defRPr/>
            </a:pPr>
            <a:endParaRPr lang="es-ES"/>
          </a:p>
        </p:txBody>
      </p:sp>
      <p:sp>
        <p:nvSpPr>
          <p:cNvPr id="93191" name="Rectangle 7"/>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6312" tIns="48155" rIns="96312" bIns="48155" numCol="1" anchor="b" anchorCtr="0" compatLnSpc="1">
            <a:prstTxWarp prst="textNoShape">
              <a:avLst/>
            </a:prstTxWarp>
          </a:bodyPr>
          <a:lstStyle>
            <a:lvl1pPr defTabSz="963613">
              <a:buFont typeface="Math1"/>
              <a:buChar char=""/>
              <a:defRPr sz="1300" u="none"/>
            </a:lvl1pPr>
          </a:lstStyle>
          <a:p>
            <a:pPr>
              <a:defRPr/>
            </a:pPr>
            <a:fld id="{C114FBC8-9361-402B-B5CF-EC6E8D96672E}" type="slidenum">
              <a:rPr lang="es-ES"/>
              <a:pPr>
                <a:defRPr/>
              </a:pPr>
              <a:t>‹#›</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a:buFont typeface="Math1" charset="0"/>
              <a:buChar char=""/>
            </a:pPr>
            <a:fld id="{29BDD913-8E6A-468A-9CDC-1AECD75351CD}" type="slidenum">
              <a:rPr lang="es-ES" smtClean="0"/>
              <a:pPr>
                <a:buFont typeface="Math1" charset="0"/>
                <a:buChar char=""/>
              </a:pPr>
              <a:t>1</a:t>
            </a:fld>
            <a:endParaRPr lang="es-E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731838" y="4560888"/>
            <a:ext cx="5851525" cy="4319587"/>
          </a:xfrm>
          <a:noFill/>
          <a:ln/>
        </p:spPr>
        <p:txBody>
          <a:bodyPr/>
          <a:lstStyle/>
          <a:p>
            <a:endParaRPr lang="es-A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a:buFont typeface="Math1" charset="0"/>
              <a:buChar char=""/>
            </a:pPr>
            <a:fld id="{FA11016A-B865-44F4-B60B-B2B4C50520A6}" type="slidenum">
              <a:rPr lang="es-ES" smtClean="0"/>
              <a:pPr>
                <a:buFont typeface="Math1" charset="0"/>
                <a:buChar char=""/>
              </a:pPr>
              <a:t>10</a:t>
            </a:fld>
            <a:endParaRPr lang="es-E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a:buFont typeface="Math1" charset="0"/>
              <a:buChar char=""/>
            </a:pPr>
            <a:fld id="{EEDADE24-313D-475D-B719-701B312178B5}" type="slidenum">
              <a:rPr lang="es-ES" smtClean="0"/>
              <a:pPr>
                <a:buFont typeface="Math1" charset="0"/>
                <a:buChar char=""/>
              </a:pPr>
              <a:t>11</a:t>
            </a:fld>
            <a:endParaRPr lang="es-E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a:buFont typeface="Math1" charset="0"/>
              <a:buChar char=""/>
            </a:pPr>
            <a:fld id="{4E7D0EEA-F71D-4C93-857C-AC69D255672B}" type="slidenum">
              <a:rPr lang="es-ES" smtClean="0"/>
              <a:pPr>
                <a:buFont typeface="Math1" charset="0"/>
                <a:buChar char=""/>
              </a:pPr>
              <a:t>12</a:t>
            </a:fld>
            <a:endParaRPr lang="es-E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a:buFont typeface="Math1" charset="0"/>
              <a:buChar char=""/>
            </a:pPr>
            <a:fld id="{B938DC61-AECE-4A7C-B0EB-CF72DC9DB248}" type="slidenum">
              <a:rPr lang="es-ES" smtClean="0"/>
              <a:pPr>
                <a:buFont typeface="Math1" charset="0"/>
                <a:buChar char=""/>
              </a:pPr>
              <a:t>13</a:t>
            </a:fld>
            <a:endParaRPr lang="es-E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a:buFont typeface="Math1" charset="0"/>
              <a:buChar char=""/>
            </a:pPr>
            <a:fld id="{4D105654-F6B8-47C6-91D2-C4D23C92B683}" type="slidenum">
              <a:rPr lang="es-ES" smtClean="0"/>
              <a:pPr>
                <a:buFont typeface="Math1" charset="0"/>
                <a:buChar char=""/>
              </a:pPr>
              <a:t>14</a:t>
            </a:fld>
            <a:endParaRPr lang="es-E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a:buFont typeface="Math1" charset="0"/>
              <a:buChar char=""/>
            </a:pPr>
            <a:fld id="{BADF8D9B-1835-47F9-925D-B7EE48B5EED1}" type="slidenum">
              <a:rPr lang="es-ES" smtClean="0"/>
              <a:pPr>
                <a:buFont typeface="Math1" charset="0"/>
                <a:buChar char=""/>
              </a:pPr>
              <a:t>15</a:t>
            </a:fld>
            <a:endParaRPr lang="es-E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a:buFont typeface="Math1" charset="0"/>
              <a:buChar char=""/>
            </a:pPr>
            <a:fld id="{BADF8D9B-1835-47F9-925D-B7EE48B5EED1}" type="slidenum">
              <a:rPr lang="es-ES" smtClean="0"/>
              <a:pPr>
                <a:buFont typeface="Math1" charset="0"/>
                <a:buChar char=""/>
              </a:pPr>
              <a:t>16</a:t>
            </a:fld>
            <a:endParaRPr lang="es-E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a:buFont typeface="Math1" charset="0"/>
              <a:buChar char=""/>
            </a:pPr>
            <a:fld id="{BADF8D9B-1835-47F9-925D-B7EE48B5EED1}" type="slidenum">
              <a:rPr lang="es-ES" smtClean="0"/>
              <a:pPr>
                <a:buFont typeface="Math1" charset="0"/>
                <a:buChar char=""/>
              </a:pPr>
              <a:t>17</a:t>
            </a:fld>
            <a:endParaRPr lang="es-E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a:buFont typeface="Math1" charset="0"/>
              <a:buChar char=""/>
            </a:pPr>
            <a:fld id="{4D105654-F6B8-47C6-91D2-C4D23C92B683}" type="slidenum">
              <a:rPr lang="es-ES" smtClean="0"/>
              <a:pPr>
                <a:buFont typeface="Math1" charset="0"/>
                <a:buChar char=""/>
              </a:pPr>
              <a:t>18</a:t>
            </a:fld>
            <a:endParaRPr lang="es-E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ADF8D9B-1835-47F9-925D-B7EE48B5EED1}" type="slidenum">
              <a:rPr lang="es-ES" smtClean="0">
                <a:solidFill>
                  <a:prstClr val="black"/>
                </a:solidFill>
              </a:rPr>
              <a:pPr/>
              <a:t>19</a:t>
            </a:fld>
            <a:endParaRPr lang="es-ES" smtClean="0">
              <a:solidFill>
                <a:prstClr val="black"/>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a:buFont typeface="Math1" charset="0"/>
              <a:buChar char=""/>
            </a:pPr>
            <a:fld id="{1088A3C6-6A36-4639-827B-7236CA69DACE}" type="slidenum">
              <a:rPr lang="es-ES" smtClean="0"/>
              <a:pPr>
                <a:buFont typeface="Math1" charset="0"/>
                <a:buChar char=""/>
              </a:pPr>
              <a:t>2</a:t>
            </a:fld>
            <a:endParaRPr lang="es-E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ADF8D9B-1835-47F9-925D-B7EE48B5EED1}" type="slidenum">
              <a:rPr lang="es-ES" smtClean="0">
                <a:solidFill>
                  <a:prstClr val="black"/>
                </a:solidFill>
              </a:rPr>
              <a:pPr/>
              <a:t>20</a:t>
            </a:fld>
            <a:endParaRPr lang="es-ES" smtClean="0">
              <a:solidFill>
                <a:prstClr val="black"/>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ADF8D9B-1835-47F9-925D-B7EE48B5EED1}" type="slidenum">
              <a:rPr lang="es-ES" smtClean="0">
                <a:solidFill>
                  <a:prstClr val="black"/>
                </a:solidFill>
              </a:rPr>
              <a:pPr/>
              <a:t>21</a:t>
            </a:fld>
            <a:endParaRPr lang="es-ES" smtClean="0">
              <a:solidFill>
                <a:prstClr val="black"/>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ADF8D9B-1835-47F9-925D-B7EE48B5EED1}" type="slidenum">
              <a:rPr lang="es-ES" smtClean="0">
                <a:solidFill>
                  <a:prstClr val="black"/>
                </a:solidFill>
              </a:rPr>
              <a:pPr/>
              <a:t>22</a:t>
            </a:fld>
            <a:endParaRPr lang="es-ES" smtClean="0">
              <a:solidFill>
                <a:prstClr val="black"/>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ADF8D9B-1835-47F9-925D-B7EE48B5EED1}" type="slidenum">
              <a:rPr lang="es-ES" smtClean="0">
                <a:solidFill>
                  <a:prstClr val="black"/>
                </a:solidFill>
              </a:rPr>
              <a:pPr/>
              <a:t>23</a:t>
            </a:fld>
            <a:endParaRPr lang="es-ES" smtClean="0">
              <a:solidFill>
                <a:prstClr val="black"/>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a:buFont typeface="Math1" charset="0"/>
              <a:buChar char=""/>
            </a:pPr>
            <a:fld id="{4D105654-F6B8-47C6-91D2-C4D23C92B683}" type="slidenum">
              <a:rPr lang="es-ES" smtClean="0"/>
              <a:pPr>
                <a:buFont typeface="Math1" charset="0"/>
                <a:buChar char=""/>
              </a:pPr>
              <a:t>24</a:t>
            </a:fld>
            <a:endParaRPr lang="es-E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a:buFont typeface="Math1" charset="0"/>
              <a:buChar char=""/>
            </a:pPr>
            <a:fld id="{BEB265F6-597E-4569-8265-348EA530C0BF}" type="slidenum">
              <a:rPr lang="es-ES" smtClean="0"/>
              <a:pPr>
                <a:buFont typeface="Math1" charset="0"/>
                <a:buChar char=""/>
              </a:pPr>
              <a:t>25</a:t>
            </a:fld>
            <a:endParaRPr lang="es-E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a:buFont typeface="Math1" charset="0"/>
              <a:buChar char=""/>
            </a:pPr>
            <a:fld id="{CB39029F-D2D4-49B7-BEF7-22C68918C9B4}" type="slidenum">
              <a:rPr lang="es-ES" smtClean="0"/>
              <a:pPr>
                <a:buFont typeface="Math1" charset="0"/>
                <a:buChar char=""/>
              </a:pPr>
              <a:t>26</a:t>
            </a:fld>
            <a:endParaRPr lang="es-E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pPr>
              <a:buFont typeface="Math1" charset="0"/>
              <a:buChar char=""/>
            </a:pPr>
            <a:fld id="{03A81846-1124-4925-A85C-94DC70D1070D}" type="slidenum">
              <a:rPr lang="es-ES" smtClean="0"/>
              <a:pPr>
                <a:buFont typeface="Math1" charset="0"/>
                <a:buChar char=""/>
              </a:pPr>
              <a:t>27</a:t>
            </a:fld>
            <a:endParaRPr lang="es-E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a:buFont typeface="Math1" charset="0"/>
              <a:buChar char=""/>
            </a:pPr>
            <a:fld id="{549B2B6B-4F3E-45B4-B959-5EA62A35263C}" type="slidenum">
              <a:rPr lang="es-ES" smtClean="0"/>
              <a:pPr>
                <a:buFont typeface="Math1" charset="0"/>
                <a:buChar char=""/>
              </a:pPr>
              <a:t>28</a:t>
            </a:fld>
            <a:endParaRPr lang="es-E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a:buFont typeface="Math1" charset="0"/>
              <a:buChar char=""/>
            </a:pPr>
            <a:fld id="{E5088B83-656E-443E-ACC2-DDD3B3EDE78F}" type="slidenum">
              <a:rPr lang="es-ES" smtClean="0"/>
              <a:pPr>
                <a:buFont typeface="Math1" charset="0"/>
                <a:buChar char=""/>
              </a:pPr>
              <a:t>29</a:t>
            </a:fld>
            <a:endParaRPr lang="es-E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a:buFont typeface="Math1" charset="0"/>
              <a:buChar char=""/>
            </a:pPr>
            <a:fld id="{10A8066E-57E2-49FC-BB9B-B6EC023AB445}" type="slidenum">
              <a:rPr lang="es-ES" smtClean="0"/>
              <a:pPr>
                <a:buFont typeface="Math1" charset="0"/>
                <a:buChar char=""/>
              </a:pPr>
              <a:t>3</a:t>
            </a:fld>
            <a:endParaRPr lang="es-E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pPr>
              <a:buFont typeface="Math1" charset="0"/>
              <a:buChar char=""/>
            </a:pPr>
            <a:fld id="{FA891F04-AB26-4AFF-B607-A482180C142A}" type="slidenum">
              <a:rPr lang="es-ES" smtClean="0"/>
              <a:pPr>
                <a:buFont typeface="Math1" charset="0"/>
                <a:buChar char=""/>
              </a:pPr>
              <a:t>30</a:t>
            </a:fld>
            <a:endParaRPr lang="es-E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pPr>
              <a:buFont typeface="Math1" charset="0"/>
              <a:buChar char=""/>
            </a:pPr>
            <a:fld id="{FA891F04-AB26-4AFF-B607-A482180C142A}" type="slidenum">
              <a:rPr lang="es-ES" smtClean="0"/>
              <a:pPr>
                <a:buFont typeface="Math1" charset="0"/>
                <a:buChar char=""/>
              </a:pPr>
              <a:t>31</a:t>
            </a:fld>
            <a:endParaRPr lang="es-E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pPr>
              <a:buFont typeface="Math1" charset="0"/>
              <a:buChar char=""/>
            </a:pPr>
            <a:fld id="{FA891F04-AB26-4AFF-B607-A482180C142A}" type="slidenum">
              <a:rPr lang="es-ES" smtClean="0"/>
              <a:pPr>
                <a:buFont typeface="Math1" charset="0"/>
                <a:buChar char=""/>
              </a:pPr>
              <a:t>32</a:t>
            </a:fld>
            <a:endParaRPr lang="es-E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pPr>
              <a:buFont typeface="Math1" charset="0"/>
              <a:buChar char=""/>
            </a:pPr>
            <a:fld id="{FA891F04-AB26-4AFF-B607-A482180C142A}" type="slidenum">
              <a:rPr lang="es-ES" smtClean="0"/>
              <a:pPr>
                <a:buFont typeface="Math1" charset="0"/>
                <a:buChar char=""/>
              </a:pPr>
              <a:t>33</a:t>
            </a:fld>
            <a:endParaRPr lang="es-E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pPr>
              <a:buFont typeface="Math1" charset="0"/>
              <a:buChar char=""/>
            </a:pPr>
            <a:fld id="{FA891F04-AB26-4AFF-B607-A482180C142A}" type="slidenum">
              <a:rPr lang="es-ES" smtClean="0"/>
              <a:pPr>
                <a:buFont typeface="Math1" charset="0"/>
                <a:buChar char=""/>
              </a:pPr>
              <a:t>34</a:t>
            </a:fld>
            <a:endParaRPr lang="es-E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pPr>
              <a:buFont typeface="Math1" charset="0"/>
              <a:buChar char=""/>
            </a:pPr>
            <a:fld id="{FA891F04-AB26-4AFF-B607-A482180C142A}" type="slidenum">
              <a:rPr lang="es-ES" smtClean="0"/>
              <a:pPr>
                <a:buFont typeface="Math1" charset="0"/>
                <a:buChar char=""/>
              </a:pPr>
              <a:t>35</a:t>
            </a:fld>
            <a:endParaRPr lang="es-E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pPr>
              <a:buFont typeface="Math1" charset="0"/>
              <a:buChar char=""/>
            </a:pPr>
            <a:fld id="{FA891F04-AB26-4AFF-B607-A482180C142A}" type="slidenum">
              <a:rPr lang="es-ES" smtClean="0"/>
              <a:pPr>
                <a:buFont typeface="Math1" charset="0"/>
                <a:buChar char=""/>
              </a:pPr>
              <a:t>36</a:t>
            </a:fld>
            <a:endParaRPr lang="es-E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pPr>
              <a:buFont typeface="Math1" charset="0"/>
              <a:buChar char=""/>
            </a:pPr>
            <a:fld id="{A47D0E1A-7A0F-4489-BC53-EF2D76670ED4}" type="slidenum">
              <a:rPr lang="es-ES" smtClean="0"/>
              <a:pPr>
                <a:buFont typeface="Math1" charset="0"/>
                <a:buChar char=""/>
              </a:pPr>
              <a:t>37</a:t>
            </a:fld>
            <a:endParaRPr lang="es-E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a:buFont typeface="Math1" charset="0"/>
              <a:buChar char=""/>
            </a:pPr>
            <a:fld id="{7A1AEF19-4970-426D-879E-62B7BD596C4B}" type="slidenum">
              <a:rPr lang="es-ES" smtClean="0"/>
              <a:pPr>
                <a:buFont typeface="Math1" charset="0"/>
                <a:buChar char=""/>
              </a:pPr>
              <a:t>38</a:t>
            </a:fld>
            <a:endParaRPr lang="es-E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a:buFont typeface="Math1" charset="0"/>
              <a:buChar char=""/>
            </a:pPr>
            <a:fld id="{7A1AEF19-4970-426D-879E-62B7BD596C4B}" type="slidenum">
              <a:rPr lang="es-ES" smtClean="0"/>
              <a:pPr>
                <a:buFont typeface="Math1" charset="0"/>
                <a:buChar char=""/>
              </a:pPr>
              <a:t>39</a:t>
            </a:fld>
            <a:endParaRPr lang="es-E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a:buFont typeface="Math1" charset="0"/>
              <a:buChar char=""/>
            </a:pPr>
            <a:fld id="{3E9C78B7-DB36-4D48-AB0D-54131CFFB14B}" type="slidenum">
              <a:rPr lang="es-ES" smtClean="0"/>
              <a:pPr>
                <a:buFont typeface="Math1" charset="0"/>
                <a:buChar char=""/>
              </a:pPr>
              <a:t>4</a:t>
            </a:fld>
            <a:endParaRPr lang="es-E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a:buFont typeface="Math1" charset="0"/>
              <a:buChar char=""/>
            </a:pPr>
            <a:fld id="{7A1AEF19-4970-426D-879E-62B7BD596C4B}" type="slidenum">
              <a:rPr lang="es-ES" smtClean="0"/>
              <a:pPr>
                <a:buFont typeface="Math1" charset="0"/>
                <a:buChar char=""/>
              </a:pPr>
              <a:t>40</a:t>
            </a:fld>
            <a:endParaRPr lang="es-E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pPr>
              <a:buFont typeface="Math1" charset="0"/>
              <a:buChar char=""/>
            </a:pPr>
            <a:fld id="{0179E466-57B4-411D-90BB-7D3A1850FE49}" type="slidenum">
              <a:rPr lang="es-ES" smtClean="0"/>
              <a:pPr>
                <a:buFont typeface="Math1" charset="0"/>
                <a:buChar char=""/>
              </a:pPr>
              <a:t>41</a:t>
            </a:fld>
            <a:endParaRPr lang="es-E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pPr>
              <a:buFont typeface="Math1" charset="0"/>
              <a:buChar char=""/>
            </a:pPr>
            <a:fld id="{994E0BF5-0BA0-4F8C-ADDA-9F51A0781694}" type="slidenum">
              <a:rPr lang="es-ES" smtClean="0"/>
              <a:pPr>
                <a:buFont typeface="Math1" charset="0"/>
                <a:buChar char=""/>
              </a:pPr>
              <a:t>42</a:t>
            </a:fld>
            <a:endParaRPr lang="es-E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pPr>
              <a:buFont typeface="Math1" charset="0"/>
              <a:buChar char=""/>
            </a:pPr>
            <a:fld id="{CA40D005-E7CB-4E5E-847A-8A7A72F5BC79}" type="slidenum">
              <a:rPr lang="es-ES" smtClean="0"/>
              <a:pPr>
                <a:buFont typeface="Math1" charset="0"/>
                <a:buChar char=""/>
              </a:pPr>
              <a:t>43</a:t>
            </a:fld>
            <a:endParaRPr lang="es-E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pPr>
              <a:buFont typeface="Math1" charset="0"/>
              <a:buChar char=""/>
            </a:pPr>
            <a:fld id="{CCAD66D8-A323-42C0-86E1-DE063969254A}" type="slidenum">
              <a:rPr lang="es-ES" smtClean="0"/>
              <a:pPr>
                <a:buFont typeface="Math1" charset="0"/>
                <a:buChar char=""/>
              </a:pPr>
              <a:t>44</a:t>
            </a:fld>
            <a:endParaRPr lang="es-E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pPr>
              <a:buFont typeface="Math1" charset="0"/>
              <a:buChar char=""/>
            </a:pPr>
            <a:fld id="{E5DDADCD-7A1C-4B4E-9D2B-91B9A7FB0222}" type="slidenum">
              <a:rPr lang="es-ES" smtClean="0"/>
              <a:pPr>
                <a:buFont typeface="Math1" charset="0"/>
                <a:buChar char=""/>
              </a:pPr>
              <a:t>45</a:t>
            </a:fld>
            <a:endParaRPr lang="es-E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a:buFont typeface="Math1" charset="0"/>
              <a:buChar char=""/>
            </a:pPr>
            <a:fld id="{5D2F5DAB-482B-47F0-8328-5F0710447EF3}" type="slidenum">
              <a:rPr lang="es-ES" smtClean="0"/>
              <a:pPr>
                <a:buFont typeface="Math1" charset="0"/>
                <a:buChar char=""/>
              </a:pPr>
              <a:t>5</a:t>
            </a:fld>
            <a:endParaRPr lang="es-E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a:buFont typeface="Math1" charset="0"/>
              <a:buChar char=""/>
            </a:pPr>
            <a:fld id="{FA11016A-B865-44F4-B60B-B2B4C50520A6}" type="slidenum">
              <a:rPr lang="es-ES" smtClean="0"/>
              <a:pPr>
                <a:buFont typeface="Math1" charset="0"/>
                <a:buChar char=""/>
              </a:pPr>
              <a:t>6</a:t>
            </a:fld>
            <a:endParaRPr lang="es-E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a:buFont typeface="Math1" charset="0"/>
              <a:buChar char=""/>
            </a:pPr>
            <a:fld id="{FA11016A-B865-44F4-B60B-B2B4C50520A6}" type="slidenum">
              <a:rPr lang="es-ES" smtClean="0"/>
              <a:pPr>
                <a:buFont typeface="Math1" charset="0"/>
                <a:buChar char=""/>
              </a:pPr>
              <a:t>7</a:t>
            </a:fld>
            <a:endParaRPr lang="es-E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a:buFont typeface="Math1" charset="0"/>
              <a:buChar char=""/>
            </a:pPr>
            <a:fld id="{5D2F5DAB-482B-47F0-8328-5F0710447EF3}" type="slidenum">
              <a:rPr lang="es-ES" smtClean="0"/>
              <a:pPr>
                <a:buFont typeface="Math1" charset="0"/>
                <a:buChar char=""/>
              </a:pPr>
              <a:t>8</a:t>
            </a:fld>
            <a:endParaRPr lang="es-E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a:buFont typeface="Math1" charset="0"/>
              <a:buChar char=""/>
            </a:pPr>
            <a:fld id="{FA11016A-B865-44F4-B60B-B2B4C50520A6}" type="slidenum">
              <a:rPr lang="es-ES" smtClean="0"/>
              <a:pPr>
                <a:buFont typeface="Math1" charset="0"/>
                <a:buChar char=""/>
              </a:pPr>
              <a:t>9</a:t>
            </a:fld>
            <a:endParaRPr lang="es-E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tx2"/>
            </a:gs>
            <a:gs pos="100000">
              <a:schemeClr val="tx2">
                <a:gamma/>
                <a:tint val="69804"/>
                <a:invGamma/>
              </a:schemeClr>
            </a:gs>
          </a:gsLst>
          <a:lin ang="5400000" scaled="1"/>
        </a:gradFill>
        <a:effectLst/>
      </p:bgPr>
    </p:bg>
    <p:spTree>
      <p:nvGrpSpPr>
        <p:cNvPr id="1" name=""/>
        <p:cNvGrpSpPr/>
        <p:nvPr/>
      </p:nvGrpSpPr>
      <p:grpSpPr>
        <a:xfrm>
          <a:off x="0" y="0"/>
          <a:ext cx="0" cy="0"/>
          <a:chOff x="0" y="0"/>
          <a:chExt cx="0" cy="0"/>
        </a:xfrm>
      </p:grpSpPr>
      <p:pic>
        <p:nvPicPr>
          <p:cNvPr id="4" name="Picture 4" descr="logoOnapsis2"/>
          <p:cNvPicPr>
            <a:picLocks noChangeAspect="1" noChangeArrowheads="1"/>
          </p:cNvPicPr>
          <p:nvPr/>
        </p:nvPicPr>
        <p:blipFill>
          <a:blip r:embed="rId2" cstate="print"/>
          <a:srcRect/>
          <a:stretch>
            <a:fillRect/>
          </a:stretch>
        </p:blipFill>
        <p:spPr bwMode="auto">
          <a:xfrm>
            <a:off x="304800" y="152400"/>
            <a:ext cx="5543550" cy="2114550"/>
          </a:xfrm>
          <a:prstGeom prst="rect">
            <a:avLst/>
          </a:prstGeom>
          <a:noFill/>
          <a:ln w="9525">
            <a:noFill/>
            <a:miter lim="800000"/>
            <a:headEnd/>
            <a:tailEnd/>
          </a:ln>
        </p:spPr>
      </p:pic>
      <p:sp>
        <p:nvSpPr>
          <p:cNvPr id="1566722" name="Rectangle 2"/>
          <p:cNvSpPr>
            <a:spLocks noGrp="1" noChangeArrowheads="1"/>
          </p:cNvSpPr>
          <p:nvPr>
            <p:ph type="ctrTitle"/>
          </p:nvPr>
        </p:nvSpPr>
        <p:spPr bwMode="auto">
          <a:xfrm>
            <a:off x="685800" y="2797175"/>
            <a:ext cx="7772400" cy="14700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sz="5400">
                <a:solidFill>
                  <a:srgbClr val="FF7B21"/>
                </a:solidFill>
                <a:latin typeface="Arial" pitchFamily="34" charset="0"/>
              </a:defRPr>
            </a:lvl1pPr>
          </a:lstStyle>
          <a:p>
            <a:r>
              <a:rPr lang="es-ES" dirty="0" err="1"/>
              <a:t>Click</a:t>
            </a:r>
            <a:r>
              <a:rPr lang="es-ES" dirty="0"/>
              <a:t> </a:t>
            </a:r>
            <a:r>
              <a:rPr lang="es-ES" dirty="0" err="1"/>
              <a:t>to</a:t>
            </a:r>
            <a:r>
              <a:rPr lang="es-ES" dirty="0"/>
              <a:t> </a:t>
            </a:r>
            <a:r>
              <a:rPr lang="es-ES" dirty="0" err="1"/>
              <a:t>edit</a:t>
            </a:r>
            <a:r>
              <a:rPr lang="es-ES" dirty="0"/>
              <a:t> </a:t>
            </a:r>
            <a:r>
              <a:rPr lang="es-ES" dirty="0" err="1"/>
              <a:t>Master</a:t>
            </a:r>
            <a:r>
              <a:rPr lang="es-ES" dirty="0"/>
              <a:t> </a:t>
            </a:r>
            <a:r>
              <a:rPr lang="es-ES" dirty="0" err="1"/>
              <a:t>title</a:t>
            </a:r>
            <a:r>
              <a:rPr lang="es-ES" dirty="0"/>
              <a:t> </a:t>
            </a:r>
            <a:r>
              <a:rPr lang="es-ES" dirty="0" err="1"/>
              <a:t>style</a:t>
            </a:r>
            <a:endParaRPr lang="es-ES" dirty="0"/>
          </a:p>
        </p:txBody>
      </p:sp>
      <p:sp>
        <p:nvSpPr>
          <p:cNvPr id="1566723" name="Rectangle 3"/>
          <p:cNvSpPr>
            <a:spLocks noGrp="1" noChangeArrowheads="1"/>
          </p:cNvSpPr>
          <p:nvPr>
            <p:ph type="subTitle" idx="1"/>
          </p:nvPr>
        </p:nvSpPr>
        <p:spPr>
          <a:xfrm>
            <a:off x="1371600" y="4876800"/>
            <a:ext cx="6400800" cy="1219200"/>
          </a:xfrm>
        </p:spPr>
        <p:txBody>
          <a:bodyPr/>
          <a:lstStyle>
            <a:lvl1pPr marL="0" indent="0" algn="ctr">
              <a:buFontTx/>
              <a:buNone/>
              <a:defRPr sz="1600">
                <a:solidFill>
                  <a:schemeClr val="bg1"/>
                </a:solidFill>
                <a:latin typeface="Tahoma" pitchFamily="34" charset="0"/>
              </a:defRPr>
            </a:lvl1pPr>
          </a:lstStyle>
          <a:p>
            <a:r>
              <a:rPr lang="es-E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0" y="6629400"/>
            <a:ext cx="2700338" cy="228600"/>
          </a:xfrm>
        </p:spPr>
        <p:txBody>
          <a:bodyPr/>
          <a:lstStyle>
            <a:lvl1pPr>
              <a:defRPr/>
            </a:lvl1pPr>
          </a:lstStyle>
          <a:p>
            <a:pPr>
              <a:defRPr/>
            </a:pPr>
            <a:r>
              <a:rPr lang="es-ES"/>
              <a:t>Cyber-Attacks to SAP Systems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tx2"/>
            </a:gs>
            <a:gs pos="100000">
              <a:schemeClr val="tx2">
                <a:gamma/>
                <a:tint val="69804"/>
                <a:invGamma/>
              </a:schemeClr>
            </a:gs>
          </a:gsLst>
          <a:lin ang="5400000" scaled="1"/>
        </a:gradFill>
        <a:effectLst/>
      </p:bgPr>
    </p:bg>
    <p:spTree>
      <p:nvGrpSpPr>
        <p:cNvPr id="1" name=""/>
        <p:cNvGrpSpPr/>
        <p:nvPr/>
      </p:nvGrpSpPr>
      <p:grpSpPr>
        <a:xfrm>
          <a:off x="0" y="0"/>
          <a:ext cx="0" cy="0"/>
          <a:chOff x="0" y="0"/>
          <a:chExt cx="0" cy="0"/>
        </a:xfrm>
      </p:grpSpPr>
      <p:pic>
        <p:nvPicPr>
          <p:cNvPr id="4" name="Picture 4" descr="logoOnapsis2"/>
          <p:cNvPicPr>
            <a:picLocks noChangeAspect="1" noChangeArrowheads="1"/>
          </p:cNvPicPr>
          <p:nvPr/>
        </p:nvPicPr>
        <p:blipFill>
          <a:blip r:embed="rId2" cstate="print"/>
          <a:srcRect/>
          <a:stretch>
            <a:fillRect/>
          </a:stretch>
        </p:blipFill>
        <p:spPr bwMode="auto">
          <a:xfrm>
            <a:off x="304800" y="152400"/>
            <a:ext cx="5543550" cy="2114550"/>
          </a:xfrm>
          <a:prstGeom prst="rect">
            <a:avLst/>
          </a:prstGeom>
          <a:noFill/>
          <a:ln w="9525">
            <a:noFill/>
            <a:miter lim="800000"/>
            <a:headEnd/>
            <a:tailEnd/>
          </a:ln>
        </p:spPr>
      </p:pic>
      <p:sp>
        <p:nvSpPr>
          <p:cNvPr id="1566722" name="Rectangle 2"/>
          <p:cNvSpPr>
            <a:spLocks noGrp="1" noChangeArrowheads="1"/>
          </p:cNvSpPr>
          <p:nvPr>
            <p:ph type="ctrTitle"/>
          </p:nvPr>
        </p:nvSpPr>
        <p:spPr bwMode="auto">
          <a:xfrm>
            <a:off x="685800" y="2797175"/>
            <a:ext cx="7772400" cy="14700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sz="5400">
                <a:solidFill>
                  <a:srgbClr val="FF7B21"/>
                </a:solidFill>
                <a:latin typeface="Arial" pitchFamily="34" charset="0"/>
              </a:defRPr>
            </a:lvl1pPr>
          </a:lstStyle>
          <a:p>
            <a:r>
              <a:rPr lang="es-ES" dirty="0" err="1"/>
              <a:t>Click</a:t>
            </a:r>
            <a:r>
              <a:rPr lang="es-ES" dirty="0"/>
              <a:t> </a:t>
            </a:r>
            <a:r>
              <a:rPr lang="es-ES" dirty="0" err="1"/>
              <a:t>to</a:t>
            </a:r>
            <a:r>
              <a:rPr lang="es-ES" dirty="0"/>
              <a:t> </a:t>
            </a:r>
            <a:r>
              <a:rPr lang="es-ES" dirty="0" err="1"/>
              <a:t>edit</a:t>
            </a:r>
            <a:r>
              <a:rPr lang="es-ES" dirty="0"/>
              <a:t> </a:t>
            </a:r>
            <a:r>
              <a:rPr lang="es-ES" dirty="0" err="1"/>
              <a:t>Master</a:t>
            </a:r>
            <a:r>
              <a:rPr lang="es-ES" dirty="0"/>
              <a:t> </a:t>
            </a:r>
            <a:r>
              <a:rPr lang="es-ES" dirty="0" err="1"/>
              <a:t>title</a:t>
            </a:r>
            <a:r>
              <a:rPr lang="es-ES" dirty="0"/>
              <a:t> </a:t>
            </a:r>
            <a:r>
              <a:rPr lang="es-ES" dirty="0" err="1"/>
              <a:t>style</a:t>
            </a:r>
            <a:endParaRPr lang="es-ES" dirty="0"/>
          </a:p>
        </p:txBody>
      </p:sp>
      <p:sp>
        <p:nvSpPr>
          <p:cNvPr id="1566723" name="Rectangle 3"/>
          <p:cNvSpPr>
            <a:spLocks noGrp="1" noChangeArrowheads="1"/>
          </p:cNvSpPr>
          <p:nvPr>
            <p:ph type="subTitle" idx="1"/>
          </p:nvPr>
        </p:nvSpPr>
        <p:spPr>
          <a:xfrm>
            <a:off x="1371600" y="4876800"/>
            <a:ext cx="6400800" cy="1219200"/>
          </a:xfrm>
        </p:spPr>
        <p:txBody>
          <a:bodyPr/>
          <a:lstStyle>
            <a:lvl1pPr marL="0" indent="0" algn="ctr">
              <a:buFontTx/>
              <a:buNone/>
              <a:defRPr sz="1600">
                <a:solidFill>
                  <a:schemeClr val="bg1"/>
                </a:solidFill>
                <a:latin typeface="Tahoma" pitchFamily="34" charset="0"/>
              </a:defRPr>
            </a:lvl1pPr>
          </a:lstStyle>
          <a:p>
            <a:r>
              <a:rPr lang="es-ES"/>
              <a:t>Click to edit Master subtitle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0" y="6629400"/>
            <a:ext cx="2700338" cy="228600"/>
          </a:xfrm>
        </p:spPr>
        <p:txBody>
          <a:bodyPr/>
          <a:lstStyle>
            <a:lvl1pPr>
              <a:defRPr/>
            </a:lvl1pPr>
          </a:lstStyle>
          <a:p>
            <a:pPr>
              <a:defRPr/>
            </a:pPr>
            <a:r>
              <a:rPr lang="es-ES"/>
              <a:t>Cyber-Attacks to SAP Systems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65698" name="Rectangle 2"/>
          <p:cNvSpPr>
            <a:spLocks noChangeArrowheads="1"/>
          </p:cNvSpPr>
          <p:nvPr/>
        </p:nvSpPr>
        <p:spPr bwMode="auto">
          <a:xfrm>
            <a:off x="5486400" y="6629400"/>
            <a:ext cx="3657600" cy="228600"/>
          </a:xfrm>
          <a:prstGeom prst="rect">
            <a:avLst/>
          </a:prstGeom>
          <a:solidFill>
            <a:srgbClr val="1C1C1C"/>
          </a:solidFill>
          <a:ln w="9525">
            <a:noFill/>
            <a:miter lim="800000"/>
            <a:headEnd/>
            <a:tailEnd/>
          </a:ln>
          <a:effectLst/>
        </p:spPr>
        <p:txBody>
          <a:bodyPr anchor="ctr"/>
          <a:lstStyle/>
          <a:p>
            <a:pPr eaLnBrk="1" hangingPunct="1">
              <a:lnSpc>
                <a:spcPct val="100000"/>
              </a:lnSpc>
              <a:buFontTx/>
              <a:buNone/>
              <a:defRPr/>
            </a:pPr>
            <a:fld id="{EFD137A1-5DFB-42FC-A461-83CC1F470438}" type="slidenum">
              <a:rPr lang="es-ES" sz="1000" u="none">
                <a:solidFill>
                  <a:srgbClr val="D8681D"/>
                </a:solidFill>
                <a:latin typeface="Tahoma" pitchFamily="34" charset="0"/>
              </a:rPr>
              <a:pPr eaLnBrk="1" hangingPunct="1">
                <a:lnSpc>
                  <a:spcPct val="100000"/>
                </a:lnSpc>
                <a:buFontTx/>
                <a:buNone/>
                <a:defRPr/>
              </a:pPr>
              <a:t>‹#›</a:t>
            </a:fld>
            <a:endParaRPr lang="es-ES" sz="1000" u="none">
              <a:solidFill>
                <a:srgbClr val="D8681D"/>
              </a:solidFill>
              <a:latin typeface="Tahoma" pitchFamily="34" charset="0"/>
            </a:endParaRPr>
          </a:p>
        </p:txBody>
      </p:sp>
      <p:sp>
        <p:nvSpPr>
          <p:cNvPr id="1027" name="Rectangle 3"/>
          <p:cNvSpPr>
            <a:spLocks noGrp="1" noChangeArrowheads="1"/>
          </p:cNvSpPr>
          <p:nvPr>
            <p:ph type="body" idx="1"/>
          </p:nvPr>
        </p:nvSpPr>
        <p:spPr bwMode="auto">
          <a:xfrm>
            <a:off x="0" y="685800"/>
            <a:ext cx="9144000" cy="586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p>
        </p:txBody>
      </p:sp>
      <p:sp>
        <p:nvSpPr>
          <p:cNvPr id="1565700" name="Rectangle 4"/>
          <p:cNvSpPr>
            <a:spLocks noGrp="1" noChangeArrowheads="1"/>
          </p:cNvSpPr>
          <p:nvPr>
            <p:ph type="ftr" sz="quarter" idx="3"/>
          </p:nvPr>
        </p:nvSpPr>
        <p:spPr bwMode="auto">
          <a:xfrm>
            <a:off x="0" y="6629400"/>
            <a:ext cx="2895600" cy="228600"/>
          </a:xfrm>
          <a:prstGeom prst="rect">
            <a:avLst/>
          </a:prstGeom>
          <a:solidFill>
            <a:srgbClr val="1C1C1C"/>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lnSpc>
                <a:spcPct val="100000"/>
              </a:lnSpc>
              <a:buFontTx/>
              <a:buNone/>
              <a:defRPr sz="1000" u="none">
                <a:solidFill>
                  <a:srgbClr val="D8681D"/>
                </a:solidFill>
                <a:latin typeface="Tahoma" pitchFamily="34" charset="0"/>
              </a:defRPr>
            </a:lvl1pPr>
          </a:lstStyle>
          <a:p>
            <a:pPr>
              <a:defRPr/>
            </a:pPr>
            <a:r>
              <a:rPr lang="es-ES"/>
              <a:t>Cyber-Attacks to SAP Systems</a:t>
            </a:r>
          </a:p>
        </p:txBody>
      </p:sp>
      <p:sp>
        <p:nvSpPr>
          <p:cNvPr id="7" name="Rectangle 11"/>
          <p:cNvSpPr>
            <a:spLocks noChangeArrowheads="1"/>
          </p:cNvSpPr>
          <p:nvPr/>
        </p:nvSpPr>
        <p:spPr bwMode="auto">
          <a:xfrm>
            <a:off x="0" y="0"/>
            <a:ext cx="9144000" cy="668338"/>
          </a:xfrm>
          <a:prstGeom prst="rect">
            <a:avLst/>
          </a:prstGeom>
          <a:solidFill>
            <a:srgbClr val="1C1C1C"/>
          </a:solidFill>
          <a:ln w="9525" algn="ctr">
            <a:noFill/>
            <a:round/>
            <a:headEnd/>
            <a:tailEnd/>
          </a:ln>
        </p:spPr>
        <p:txBody>
          <a:bodyPr anchor="ctr"/>
          <a:lstStyle/>
          <a:p>
            <a:pPr algn="ctr" defTabSz="457200" eaLnBrk="1" fontAlgn="auto" hangingPunct="1">
              <a:lnSpc>
                <a:spcPct val="100000"/>
              </a:lnSpc>
              <a:spcBef>
                <a:spcPts val="0"/>
              </a:spcBef>
              <a:spcAft>
                <a:spcPts val="0"/>
              </a:spcAft>
              <a:buFontTx/>
              <a:buNone/>
              <a:defRPr/>
            </a:pPr>
            <a:endParaRPr lang="en-US" sz="1800" u="none" dirty="0">
              <a:solidFill>
                <a:schemeClr val="lt1"/>
              </a:solidFill>
              <a:latin typeface="+mn-lt"/>
            </a:endParaRPr>
          </a:p>
        </p:txBody>
      </p:sp>
      <p:sp>
        <p:nvSpPr>
          <p:cNvPr id="1565703" name="Line 7"/>
          <p:cNvSpPr>
            <a:spLocks noChangeShapeType="1"/>
          </p:cNvSpPr>
          <p:nvPr/>
        </p:nvSpPr>
        <p:spPr bwMode="auto">
          <a:xfrm>
            <a:off x="0" y="631825"/>
            <a:ext cx="9144000" cy="0"/>
          </a:xfrm>
          <a:prstGeom prst="line">
            <a:avLst/>
          </a:prstGeom>
          <a:noFill/>
          <a:ln w="9525">
            <a:solidFill>
              <a:srgbClr val="FF9933"/>
            </a:solidFill>
            <a:round/>
            <a:headEnd/>
            <a:tailEnd/>
          </a:ln>
          <a:effectLst/>
        </p:spPr>
        <p:txBody>
          <a:bodyPr/>
          <a:lstStyle/>
          <a:p>
            <a:pPr>
              <a:buFont typeface="Math1"/>
              <a:buChar char=""/>
              <a:defRPr/>
            </a:pPr>
            <a:endParaRPr lang="en-US"/>
          </a:p>
        </p:txBody>
      </p:sp>
      <p:sp>
        <p:nvSpPr>
          <p:cNvPr id="1565704" name="Rectangle 8"/>
          <p:cNvSpPr>
            <a:spLocks noChangeArrowheads="1"/>
          </p:cNvSpPr>
          <p:nvPr/>
        </p:nvSpPr>
        <p:spPr bwMode="auto">
          <a:xfrm>
            <a:off x="1981200" y="6629400"/>
            <a:ext cx="5181600" cy="228600"/>
          </a:xfrm>
          <a:prstGeom prst="rect">
            <a:avLst/>
          </a:prstGeom>
          <a:solidFill>
            <a:srgbClr val="1C1C1C"/>
          </a:solidFill>
          <a:ln w="9525">
            <a:noFill/>
            <a:miter lim="800000"/>
            <a:headEnd/>
            <a:tailEnd/>
          </a:ln>
          <a:effectLst/>
        </p:spPr>
        <p:txBody>
          <a:bodyPr anchor="ctr"/>
          <a:lstStyle/>
          <a:p>
            <a:pPr algn="ctr" eaLnBrk="1" hangingPunct="1">
              <a:lnSpc>
                <a:spcPct val="100000"/>
              </a:lnSpc>
              <a:buFontTx/>
              <a:buNone/>
              <a:defRPr/>
            </a:pPr>
            <a:r>
              <a:rPr lang="es-AR" sz="1000" u="none" dirty="0">
                <a:solidFill>
                  <a:srgbClr val="D8681D"/>
                </a:solidFill>
                <a:latin typeface="Tahoma" pitchFamily="34" charset="0"/>
              </a:rPr>
              <a:t>www.onapsis.com – © 2012 </a:t>
            </a:r>
            <a:r>
              <a:rPr lang="es-AR" sz="1000" u="none" dirty="0" err="1">
                <a:solidFill>
                  <a:srgbClr val="D8681D"/>
                </a:solidFill>
                <a:latin typeface="Tahoma" pitchFamily="34" charset="0"/>
              </a:rPr>
              <a:t>Onapsis</a:t>
            </a:r>
            <a:r>
              <a:rPr lang="es-AR" sz="1000" u="none" dirty="0">
                <a:solidFill>
                  <a:srgbClr val="D8681D"/>
                </a:solidFill>
                <a:latin typeface="Tahoma" pitchFamily="34" charset="0"/>
              </a:rPr>
              <a:t> , Inc. – </a:t>
            </a:r>
            <a:r>
              <a:rPr lang="es-AR" sz="1000" u="none" dirty="0" err="1">
                <a:solidFill>
                  <a:srgbClr val="D8681D"/>
                </a:solidFill>
                <a:latin typeface="Tahoma" pitchFamily="34" charset="0"/>
              </a:rPr>
              <a:t>All</a:t>
            </a:r>
            <a:r>
              <a:rPr lang="es-AR" sz="1000" u="none" dirty="0">
                <a:solidFill>
                  <a:srgbClr val="D8681D"/>
                </a:solidFill>
                <a:latin typeface="Tahoma" pitchFamily="34" charset="0"/>
              </a:rPr>
              <a:t> </a:t>
            </a:r>
            <a:r>
              <a:rPr lang="es-AR" sz="1000" u="none" dirty="0" err="1">
                <a:solidFill>
                  <a:srgbClr val="D8681D"/>
                </a:solidFill>
                <a:latin typeface="Tahoma" pitchFamily="34" charset="0"/>
              </a:rPr>
              <a:t>rights</a:t>
            </a:r>
            <a:r>
              <a:rPr lang="es-AR" sz="1000" u="none" dirty="0">
                <a:solidFill>
                  <a:srgbClr val="D8681D"/>
                </a:solidFill>
                <a:latin typeface="Tahoma" pitchFamily="34" charset="0"/>
              </a:rPr>
              <a:t> </a:t>
            </a:r>
            <a:r>
              <a:rPr lang="es-AR" sz="1000" u="none" dirty="0" err="1">
                <a:solidFill>
                  <a:srgbClr val="D8681D"/>
                </a:solidFill>
                <a:latin typeface="Tahoma" pitchFamily="34" charset="0"/>
              </a:rPr>
              <a:t>reserved</a:t>
            </a:r>
            <a:endParaRPr lang="es-ES" sz="1000" u="none" dirty="0">
              <a:solidFill>
                <a:srgbClr val="D8681D"/>
              </a:solidFill>
              <a:latin typeface="Tahoma" pitchFamily="34" charset="0"/>
            </a:endParaRPr>
          </a:p>
        </p:txBody>
      </p:sp>
      <p:sp>
        <p:nvSpPr>
          <p:cNvPr id="1565705" name="Line 9"/>
          <p:cNvSpPr>
            <a:spLocks noChangeShapeType="1"/>
          </p:cNvSpPr>
          <p:nvPr/>
        </p:nvSpPr>
        <p:spPr bwMode="auto">
          <a:xfrm>
            <a:off x="0" y="6629400"/>
            <a:ext cx="9144000" cy="0"/>
          </a:xfrm>
          <a:prstGeom prst="line">
            <a:avLst/>
          </a:prstGeom>
          <a:noFill/>
          <a:ln w="9525">
            <a:solidFill>
              <a:srgbClr val="FF9933"/>
            </a:solidFill>
            <a:round/>
            <a:headEnd/>
            <a:tailEnd/>
          </a:ln>
          <a:effectLst/>
        </p:spPr>
        <p:txBody>
          <a:bodyPr/>
          <a:lstStyle/>
          <a:p>
            <a:pPr>
              <a:buFont typeface="Math1"/>
              <a:buChar char=""/>
              <a:defRPr/>
            </a:pPr>
            <a:endParaRPr lang="en-US"/>
          </a:p>
        </p:txBody>
      </p:sp>
      <p:pic>
        <p:nvPicPr>
          <p:cNvPr id="1033" name="Picture 10"/>
          <p:cNvPicPr>
            <a:picLocks noChangeAspect="1" noChangeArrowheads="1"/>
          </p:cNvPicPr>
          <p:nvPr/>
        </p:nvPicPr>
        <p:blipFill>
          <a:blip r:embed="rId4" cstate="print"/>
          <a:srcRect/>
          <a:stretch>
            <a:fillRect/>
          </a:stretch>
        </p:blipFill>
        <p:spPr bwMode="auto">
          <a:xfrm>
            <a:off x="7308850" y="12700"/>
            <a:ext cx="1782763" cy="6080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5" r:id="rId1"/>
    <p:sldLayoutId id="2147483726" r:id="rId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lr>
          <a:srgbClr val="FF9933"/>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Char char="–"/>
        <a:defRPr sz="2800">
          <a:solidFill>
            <a:schemeClr val="tx1"/>
          </a:solidFill>
          <a:latin typeface="+mn-lt"/>
        </a:defRPr>
      </a:lvl2pPr>
      <a:lvl3pPr marL="1143000" indent="-228600" algn="l" rtl="0" eaLnBrk="0" fontAlgn="base" hangingPunct="0">
        <a:spcBef>
          <a:spcPct val="20000"/>
        </a:spcBef>
        <a:spcAft>
          <a:spcPct val="0"/>
        </a:spcAft>
        <a:buClr>
          <a:srgbClr val="FF9933"/>
        </a:buClr>
        <a:buChar char="•"/>
        <a:defRPr sz="2400">
          <a:solidFill>
            <a:schemeClr val="tx1"/>
          </a:solidFill>
          <a:latin typeface="+mn-lt"/>
        </a:defRPr>
      </a:lvl3pPr>
      <a:lvl4pPr marL="1600200" indent="-228600" algn="l" rtl="0" eaLnBrk="0" fontAlgn="base" hangingPunct="0">
        <a:spcBef>
          <a:spcPct val="20000"/>
        </a:spcBef>
        <a:spcAft>
          <a:spcPct val="0"/>
        </a:spcAft>
        <a:buClr>
          <a:srgbClr val="FF9933"/>
        </a:buClr>
        <a:buChar char="–"/>
        <a:defRPr sz="2000">
          <a:solidFill>
            <a:schemeClr val="tx1"/>
          </a:solidFill>
          <a:latin typeface="+mn-lt"/>
        </a:defRPr>
      </a:lvl4pPr>
      <a:lvl5pPr marL="2057400" indent="-228600" algn="l" rtl="0" eaLnBrk="0" fontAlgn="base" hangingPunct="0">
        <a:spcBef>
          <a:spcPct val="20000"/>
        </a:spcBef>
        <a:spcAft>
          <a:spcPct val="0"/>
        </a:spcAft>
        <a:buClr>
          <a:srgbClr val="FF9933"/>
        </a:buClr>
        <a:buChar char="»"/>
        <a:defRPr sz="2000">
          <a:solidFill>
            <a:schemeClr val="tx1"/>
          </a:solidFill>
          <a:latin typeface="+mn-lt"/>
        </a:defRPr>
      </a:lvl5pPr>
      <a:lvl6pPr marL="2514600" indent="-228600" algn="l" rtl="0" fontAlgn="base">
        <a:spcBef>
          <a:spcPct val="20000"/>
        </a:spcBef>
        <a:spcAft>
          <a:spcPct val="0"/>
        </a:spcAft>
        <a:buClr>
          <a:srgbClr val="FF9933"/>
        </a:buClr>
        <a:buChar char="»"/>
        <a:defRPr sz="2000">
          <a:solidFill>
            <a:schemeClr val="tx1"/>
          </a:solidFill>
          <a:latin typeface="+mn-lt"/>
        </a:defRPr>
      </a:lvl6pPr>
      <a:lvl7pPr marL="2971800" indent="-228600" algn="l" rtl="0" fontAlgn="base">
        <a:spcBef>
          <a:spcPct val="20000"/>
        </a:spcBef>
        <a:spcAft>
          <a:spcPct val="0"/>
        </a:spcAft>
        <a:buClr>
          <a:srgbClr val="FF9933"/>
        </a:buClr>
        <a:buChar char="»"/>
        <a:defRPr sz="2000">
          <a:solidFill>
            <a:schemeClr val="tx1"/>
          </a:solidFill>
          <a:latin typeface="+mn-lt"/>
        </a:defRPr>
      </a:lvl7pPr>
      <a:lvl8pPr marL="3429000" indent="-228600" algn="l" rtl="0" fontAlgn="base">
        <a:spcBef>
          <a:spcPct val="20000"/>
        </a:spcBef>
        <a:spcAft>
          <a:spcPct val="0"/>
        </a:spcAft>
        <a:buClr>
          <a:srgbClr val="FF9933"/>
        </a:buClr>
        <a:buChar char="»"/>
        <a:defRPr sz="2000">
          <a:solidFill>
            <a:schemeClr val="tx1"/>
          </a:solidFill>
          <a:latin typeface="+mn-lt"/>
        </a:defRPr>
      </a:lvl8pPr>
      <a:lvl9pPr marL="3886200" indent="-228600" algn="l" rtl="0" fontAlgn="base">
        <a:spcBef>
          <a:spcPct val="20000"/>
        </a:spcBef>
        <a:spcAft>
          <a:spcPct val="0"/>
        </a:spcAft>
        <a:buClr>
          <a:srgbClr val="FF9933"/>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65698" name="Rectangle 2"/>
          <p:cNvSpPr>
            <a:spLocks noChangeArrowheads="1"/>
          </p:cNvSpPr>
          <p:nvPr/>
        </p:nvSpPr>
        <p:spPr bwMode="auto">
          <a:xfrm>
            <a:off x="5486400" y="6629400"/>
            <a:ext cx="3657600" cy="228600"/>
          </a:xfrm>
          <a:prstGeom prst="rect">
            <a:avLst/>
          </a:prstGeom>
          <a:solidFill>
            <a:srgbClr val="1C1C1C"/>
          </a:solidFill>
          <a:ln w="9525">
            <a:noFill/>
            <a:miter lim="800000"/>
            <a:headEnd/>
            <a:tailEnd/>
          </a:ln>
          <a:effectLst/>
        </p:spPr>
        <p:txBody>
          <a:bodyPr anchor="ctr"/>
          <a:lstStyle/>
          <a:p>
            <a:pPr eaLnBrk="1" hangingPunct="1">
              <a:lnSpc>
                <a:spcPct val="100000"/>
              </a:lnSpc>
              <a:buFontTx/>
              <a:buNone/>
              <a:defRPr/>
            </a:pPr>
            <a:fld id="{EFD137A1-5DFB-42FC-A461-83CC1F470438}" type="slidenum">
              <a:rPr lang="es-ES" sz="1000" u="none">
                <a:solidFill>
                  <a:srgbClr val="D8681D"/>
                </a:solidFill>
                <a:latin typeface="Tahoma" pitchFamily="34" charset="0"/>
              </a:rPr>
              <a:pPr eaLnBrk="1" hangingPunct="1">
                <a:lnSpc>
                  <a:spcPct val="100000"/>
                </a:lnSpc>
                <a:buFontTx/>
                <a:buNone/>
                <a:defRPr/>
              </a:pPr>
              <a:t>‹#›</a:t>
            </a:fld>
            <a:endParaRPr lang="es-ES" sz="1000" u="none">
              <a:solidFill>
                <a:srgbClr val="D8681D"/>
              </a:solidFill>
              <a:latin typeface="Tahoma" pitchFamily="34" charset="0"/>
            </a:endParaRPr>
          </a:p>
        </p:txBody>
      </p:sp>
      <p:sp>
        <p:nvSpPr>
          <p:cNvPr id="1027" name="Rectangle 3"/>
          <p:cNvSpPr>
            <a:spLocks noGrp="1" noChangeArrowheads="1"/>
          </p:cNvSpPr>
          <p:nvPr>
            <p:ph type="body" idx="1"/>
          </p:nvPr>
        </p:nvSpPr>
        <p:spPr bwMode="auto">
          <a:xfrm>
            <a:off x="0" y="685800"/>
            <a:ext cx="9144000" cy="586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p>
        </p:txBody>
      </p:sp>
      <p:sp>
        <p:nvSpPr>
          <p:cNvPr id="1565700" name="Rectangle 4"/>
          <p:cNvSpPr>
            <a:spLocks noGrp="1" noChangeArrowheads="1"/>
          </p:cNvSpPr>
          <p:nvPr>
            <p:ph type="ftr" sz="quarter" idx="3"/>
          </p:nvPr>
        </p:nvSpPr>
        <p:spPr bwMode="auto">
          <a:xfrm>
            <a:off x="0" y="6629400"/>
            <a:ext cx="2895600" cy="228600"/>
          </a:xfrm>
          <a:prstGeom prst="rect">
            <a:avLst/>
          </a:prstGeom>
          <a:solidFill>
            <a:srgbClr val="1C1C1C"/>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l" eaLnBrk="1" hangingPunct="1">
              <a:lnSpc>
                <a:spcPct val="100000"/>
              </a:lnSpc>
              <a:buFontTx/>
              <a:buNone/>
              <a:defRPr sz="1000" u="none">
                <a:solidFill>
                  <a:srgbClr val="D8681D"/>
                </a:solidFill>
                <a:latin typeface="Tahoma" pitchFamily="34" charset="0"/>
              </a:defRPr>
            </a:lvl1pPr>
          </a:lstStyle>
          <a:p>
            <a:pPr>
              <a:defRPr/>
            </a:pPr>
            <a:r>
              <a:rPr lang="es-ES"/>
              <a:t>Cyber-Attacks to SAP Systems</a:t>
            </a:r>
          </a:p>
        </p:txBody>
      </p:sp>
      <p:sp>
        <p:nvSpPr>
          <p:cNvPr id="7" name="Rectangle 11"/>
          <p:cNvSpPr>
            <a:spLocks noChangeArrowheads="1"/>
          </p:cNvSpPr>
          <p:nvPr/>
        </p:nvSpPr>
        <p:spPr bwMode="auto">
          <a:xfrm>
            <a:off x="0" y="0"/>
            <a:ext cx="9144000" cy="668338"/>
          </a:xfrm>
          <a:prstGeom prst="rect">
            <a:avLst/>
          </a:prstGeom>
          <a:solidFill>
            <a:srgbClr val="1C1C1C"/>
          </a:solidFill>
          <a:ln w="9525" algn="ctr">
            <a:noFill/>
            <a:round/>
            <a:headEnd/>
            <a:tailEnd/>
          </a:ln>
        </p:spPr>
        <p:txBody>
          <a:bodyPr anchor="ctr"/>
          <a:lstStyle/>
          <a:p>
            <a:pPr algn="ctr" defTabSz="457200" eaLnBrk="1" fontAlgn="auto" hangingPunct="1">
              <a:lnSpc>
                <a:spcPct val="100000"/>
              </a:lnSpc>
              <a:spcBef>
                <a:spcPts val="0"/>
              </a:spcBef>
              <a:spcAft>
                <a:spcPts val="0"/>
              </a:spcAft>
              <a:buFontTx/>
              <a:buNone/>
              <a:defRPr/>
            </a:pPr>
            <a:endParaRPr lang="en-US" sz="1800" u="none" dirty="0">
              <a:solidFill>
                <a:srgbClr val="FFFFFF"/>
              </a:solidFill>
              <a:latin typeface="Calibri"/>
            </a:endParaRPr>
          </a:p>
        </p:txBody>
      </p:sp>
      <p:sp>
        <p:nvSpPr>
          <p:cNvPr id="1565703" name="Line 7"/>
          <p:cNvSpPr>
            <a:spLocks noChangeShapeType="1"/>
          </p:cNvSpPr>
          <p:nvPr/>
        </p:nvSpPr>
        <p:spPr bwMode="auto">
          <a:xfrm>
            <a:off x="0" y="631825"/>
            <a:ext cx="9144000" cy="0"/>
          </a:xfrm>
          <a:prstGeom prst="line">
            <a:avLst/>
          </a:prstGeom>
          <a:noFill/>
          <a:ln w="9525">
            <a:solidFill>
              <a:srgbClr val="FF9933"/>
            </a:solidFill>
            <a:round/>
            <a:headEnd/>
            <a:tailEnd/>
          </a:ln>
          <a:effectLst/>
        </p:spPr>
        <p:txBody>
          <a:bodyPr/>
          <a:lstStyle/>
          <a:p>
            <a:pPr>
              <a:buFont typeface="Math1"/>
              <a:buChar char=""/>
              <a:defRPr/>
            </a:pPr>
            <a:endParaRPr lang="en-US">
              <a:solidFill>
                <a:srgbClr val="000000"/>
              </a:solidFill>
            </a:endParaRPr>
          </a:p>
        </p:txBody>
      </p:sp>
      <p:sp>
        <p:nvSpPr>
          <p:cNvPr id="1565704" name="Rectangle 8"/>
          <p:cNvSpPr>
            <a:spLocks noChangeArrowheads="1"/>
          </p:cNvSpPr>
          <p:nvPr/>
        </p:nvSpPr>
        <p:spPr bwMode="auto">
          <a:xfrm>
            <a:off x="1981200" y="6629400"/>
            <a:ext cx="5181600" cy="228600"/>
          </a:xfrm>
          <a:prstGeom prst="rect">
            <a:avLst/>
          </a:prstGeom>
          <a:solidFill>
            <a:srgbClr val="1C1C1C"/>
          </a:solidFill>
          <a:ln w="9525">
            <a:noFill/>
            <a:miter lim="800000"/>
            <a:headEnd/>
            <a:tailEnd/>
          </a:ln>
          <a:effectLst/>
        </p:spPr>
        <p:txBody>
          <a:bodyPr anchor="ctr"/>
          <a:lstStyle/>
          <a:p>
            <a:pPr algn="ctr" eaLnBrk="1" hangingPunct="1">
              <a:lnSpc>
                <a:spcPct val="100000"/>
              </a:lnSpc>
              <a:buFontTx/>
              <a:buNone/>
              <a:defRPr/>
            </a:pPr>
            <a:r>
              <a:rPr lang="es-AR" sz="1000" u="none" dirty="0">
                <a:solidFill>
                  <a:srgbClr val="D8681D"/>
                </a:solidFill>
                <a:latin typeface="Tahoma" pitchFamily="34" charset="0"/>
              </a:rPr>
              <a:t>www.onapsis.com – © 2012 </a:t>
            </a:r>
            <a:r>
              <a:rPr lang="es-AR" sz="1000" u="none" dirty="0" err="1">
                <a:solidFill>
                  <a:srgbClr val="D8681D"/>
                </a:solidFill>
                <a:latin typeface="Tahoma" pitchFamily="34" charset="0"/>
              </a:rPr>
              <a:t>Onapsis</a:t>
            </a:r>
            <a:r>
              <a:rPr lang="es-AR" sz="1000" u="none" dirty="0">
                <a:solidFill>
                  <a:srgbClr val="D8681D"/>
                </a:solidFill>
                <a:latin typeface="Tahoma" pitchFamily="34" charset="0"/>
              </a:rPr>
              <a:t> , Inc. – </a:t>
            </a:r>
            <a:r>
              <a:rPr lang="es-AR" sz="1000" u="none" dirty="0" err="1">
                <a:solidFill>
                  <a:srgbClr val="D8681D"/>
                </a:solidFill>
                <a:latin typeface="Tahoma" pitchFamily="34" charset="0"/>
              </a:rPr>
              <a:t>All</a:t>
            </a:r>
            <a:r>
              <a:rPr lang="es-AR" sz="1000" u="none" dirty="0">
                <a:solidFill>
                  <a:srgbClr val="D8681D"/>
                </a:solidFill>
                <a:latin typeface="Tahoma" pitchFamily="34" charset="0"/>
              </a:rPr>
              <a:t> </a:t>
            </a:r>
            <a:r>
              <a:rPr lang="es-AR" sz="1000" u="none" dirty="0" err="1">
                <a:solidFill>
                  <a:srgbClr val="D8681D"/>
                </a:solidFill>
                <a:latin typeface="Tahoma" pitchFamily="34" charset="0"/>
              </a:rPr>
              <a:t>rights</a:t>
            </a:r>
            <a:r>
              <a:rPr lang="es-AR" sz="1000" u="none" dirty="0">
                <a:solidFill>
                  <a:srgbClr val="D8681D"/>
                </a:solidFill>
                <a:latin typeface="Tahoma" pitchFamily="34" charset="0"/>
              </a:rPr>
              <a:t> </a:t>
            </a:r>
            <a:r>
              <a:rPr lang="es-AR" sz="1000" u="none" dirty="0" err="1">
                <a:solidFill>
                  <a:srgbClr val="D8681D"/>
                </a:solidFill>
                <a:latin typeface="Tahoma" pitchFamily="34" charset="0"/>
              </a:rPr>
              <a:t>reserved</a:t>
            </a:r>
            <a:endParaRPr lang="es-ES" sz="1000" u="none" dirty="0">
              <a:solidFill>
                <a:srgbClr val="D8681D"/>
              </a:solidFill>
              <a:latin typeface="Tahoma" pitchFamily="34" charset="0"/>
            </a:endParaRPr>
          </a:p>
        </p:txBody>
      </p:sp>
      <p:sp>
        <p:nvSpPr>
          <p:cNvPr id="1565705" name="Line 9"/>
          <p:cNvSpPr>
            <a:spLocks noChangeShapeType="1"/>
          </p:cNvSpPr>
          <p:nvPr/>
        </p:nvSpPr>
        <p:spPr bwMode="auto">
          <a:xfrm>
            <a:off x="0" y="6629400"/>
            <a:ext cx="9144000" cy="0"/>
          </a:xfrm>
          <a:prstGeom prst="line">
            <a:avLst/>
          </a:prstGeom>
          <a:noFill/>
          <a:ln w="9525">
            <a:solidFill>
              <a:srgbClr val="FF9933"/>
            </a:solidFill>
            <a:round/>
            <a:headEnd/>
            <a:tailEnd/>
          </a:ln>
          <a:effectLst/>
        </p:spPr>
        <p:txBody>
          <a:bodyPr/>
          <a:lstStyle/>
          <a:p>
            <a:pPr>
              <a:buFont typeface="Math1"/>
              <a:buChar char=""/>
              <a:defRPr/>
            </a:pPr>
            <a:endParaRPr lang="en-US">
              <a:solidFill>
                <a:srgbClr val="000000"/>
              </a:solidFill>
            </a:endParaRPr>
          </a:p>
        </p:txBody>
      </p:sp>
      <p:pic>
        <p:nvPicPr>
          <p:cNvPr id="1033" name="Picture 10"/>
          <p:cNvPicPr>
            <a:picLocks noChangeAspect="1" noChangeArrowheads="1"/>
          </p:cNvPicPr>
          <p:nvPr/>
        </p:nvPicPr>
        <p:blipFill>
          <a:blip r:embed="rId4" cstate="print"/>
          <a:srcRect/>
          <a:stretch>
            <a:fillRect/>
          </a:stretch>
        </p:blipFill>
        <p:spPr bwMode="auto">
          <a:xfrm>
            <a:off x="7308850" y="12700"/>
            <a:ext cx="1782763" cy="6080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8" r:id="rId1"/>
    <p:sldLayoutId id="2147483729" r:id="rId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lr>
          <a:srgbClr val="FF9933"/>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Char char="–"/>
        <a:defRPr sz="2800">
          <a:solidFill>
            <a:schemeClr val="tx1"/>
          </a:solidFill>
          <a:latin typeface="+mn-lt"/>
        </a:defRPr>
      </a:lvl2pPr>
      <a:lvl3pPr marL="1143000" indent="-228600" algn="l" rtl="0" eaLnBrk="0" fontAlgn="base" hangingPunct="0">
        <a:spcBef>
          <a:spcPct val="20000"/>
        </a:spcBef>
        <a:spcAft>
          <a:spcPct val="0"/>
        </a:spcAft>
        <a:buClr>
          <a:srgbClr val="FF9933"/>
        </a:buClr>
        <a:buChar char="•"/>
        <a:defRPr sz="2400">
          <a:solidFill>
            <a:schemeClr val="tx1"/>
          </a:solidFill>
          <a:latin typeface="+mn-lt"/>
        </a:defRPr>
      </a:lvl3pPr>
      <a:lvl4pPr marL="1600200" indent="-228600" algn="l" rtl="0" eaLnBrk="0" fontAlgn="base" hangingPunct="0">
        <a:spcBef>
          <a:spcPct val="20000"/>
        </a:spcBef>
        <a:spcAft>
          <a:spcPct val="0"/>
        </a:spcAft>
        <a:buClr>
          <a:srgbClr val="FF9933"/>
        </a:buClr>
        <a:buChar char="–"/>
        <a:defRPr sz="2000">
          <a:solidFill>
            <a:schemeClr val="tx1"/>
          </a:solidFill>
          <a:latin typeface="+mn-lt"/>
        </a:defRPr>
      </a:lvl4pPr>
      <a:lvl5pPr marL="2057400" indent="-228600" algn="l" rtl="0" eaLnBrk="0" fontAlgn="base" hangingPunct="0">
        <a:spcBef>
          <a:spcPct val="20000"/>
        </a:spcBef>
        <a:spcAft>
          <a:spcPct val="0"/>
        </a:spcAft>
        <a:buClr>
          <a:srgbClr val="FF9933"/>
        </a:buClr>
        <a:buChar char="»"/>
        <a:defRPr sz="2000">
          <a:solidFill>
            <a:schemeClr val="tx1"/>
          </a:solidFill>
          <a:latin typeface="+mn-lt"/>
        </a:defRPr>
      </a:lvl5pPr>
      <a:lvl6pPr marL="2514600" indent="-228600" algn="l" rtl="0" fontAlgn="base">
        <a:spcBef>
          <a:spcPct val="20000"/>
        </a:spcBef>
        <a:spcAft>
          <a:spcPct val="0"/>
        </a:spcAft>
        <a:buClr>
          <a:srgbClr val="FF9933"/>
        </a:buClr>
        <a:buChar char="»"/>
        <a:defRPr sz="2000">
          <a:solidFill>
            <a:schemeClr val="tx1"/>
          </a:solidFill>
          <a:latin typeface="+mn-lt"/>
        </a:defRPr>
      </a:lvl6pPr>
      <a:lvl7pPr marL="2971800" indent="-228600" algn="l" rtl="0" fontAlgn="base">
        <a:spcBef>
          <a:spcPct val="20000"/>
        </a:spcBef>
        <a:spcAft>
          <a:spcPct val="0"/>
        </a:spcAft>
        <a:buClr>
          <a:srgbClr val="FF9933"/>
        </a:buClr>
        <a:buChar char="»"/>
        <a:defRPr sz="2000">
          <a:solidFill>
            <a:schemeClr val="tx1"/>
          </a:solidFill>
          <a:latin typeface="+mn-lt"/>
        </a:defRPr>
      </a:lvl7pPr>
      <a:lvl8pPr marL="3429000" indent="-228600" algn="l" rtl="0" fontAlgn="base">
        <a:spcBef>
          <a:spcPct val="20000"/>
        </a:spcBef>
        <a:spcAft>
          <a:spcPct val="0"/>
        </a:spcAft>
        <a:buClr>
          <a:srgbClr val="FF9933"/>
        </a:buClr>
        <a:buChar char="»"/>
        <a:defRPr sz="2000">
          <a:solidFill>
            <a:schemeClr val="tx1"/>
          </a:solidFill>
          <a:latin typeface="+mn-lt"/>
        </a:defRPr>
      </a:lvl8pPr>
      <a:lvl9pPr marL="3886200" indent="-228600" algn="l" rtl="0" fontAlgn="base">
        <a:spcBef>
          <a:spcPct val="20000"/>
        </a:spcBef>
        <a:spcAft>
          <a:spcPct val="0"/>
        </a:spcAft>
        <a:buClr>
          <a:srgbClr val="FF9933"/>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ateslab.com.a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bizec.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mnunez@onapsis.com"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4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68313" y="2779713"/>
            <a:ext cx="8432800" cy="1154112"/>
          </a:xfrm>
          <a:noFill/>
        </p:spPr>
        <p:txBody>
          <a:bodyPr/>
          <a:lstStyle/>
          <a:p>
            <a:pPr eaLnBrk="1" hangingPunct="1"/>
            <a:r>
              <a:rPr lang="en-US" dirty="0" smtClean="0"/>
              <a:t>Cyber-Attacks &amp;</a:t>
            </a:r>
            <a:br>
              <a:rPr lang="en-US" dirty="0" smtClean="0"/>
            </a:br>
            <a:r>
              <a:rPr lang="en-US" dirty="0" smtClean="0"/>
              <a:t>SAP</a:t>
            </a:r>
            <a:r>
              <a:rPr lang="en-US" sz="2400" baseline="100000" dirty="0" smtClean="0"/>
              <a:t>®</a:t>
            </a:r>
            <a:r>
              <a:rPr lang="en-US" dirty="0" smtClean="0"/>
              <a:t> Systems</a:t>
            </a:r>
            <a:br>
              <a:rPr lang="en-US" dirty="0" smtClean="0"/>
            </a:br>
            <a:r>
              <a:rPr lang="en-US" sz="2400" i="1" dirty="0" smtClean="0"/>
              <a:t>Is our business-critical infrastructure exposed?</a:t>
            </a:r>
            <a:r>
              <a:rPr lang="en-US" dirty="0" smtClean="0"/>
              <a:t/>
            </a:r>
            <a:br>
              <a:rPr lang="en-US" dirty="0" smtClean="0"/>
            </a:br>
            <a:endParaRPr lang="en-US" sz="2000" i="1" dirty="0" smtClean="0"/>
          </a:p>
        </p:txBody>
      </p:sp>
      <p:sp>
        <p:nvSpPr>
          <p:cNvPr id="1332235" name="Rectangle 11"/>
          <p:cNvSpPr>
            <a:spLocks noGrp="1" noChangeArrowheads="1"/>
          </p:cNvSpPr>
          <p:nvPr>
            <p:ph type="subTitle" idx="1"/>
          </p:nvPr>
        </p:nvSpPr>
        <p:spPr>
          <a:xfrm>
            <a:off x="1371600" y="4548188"/>
            <a:ext cx="6400800" cy="609600"/>
          </a:xfrm>
        </p:spPr>
        <p:txBody>
          <a:bodyPr/>
          <a:lstStyle/>
          <a:p>
            <a:pPr eaLnBrk="1" hangingPunct="1">
              <a:defRPr/>
            </a:pPr>
            <a:r>
              <a:rPr lang="en-US" sz="2400" dirty="0" smtClean="0">
                <a:effectLst>
                  <a:outerShdw blurRad="38100" dist="38100" dir="2700000" algn="tl">
                    <a:srgbClr val="808080"/>
                  </a:outerShdw>
                </a:effectLst>
                <a:latin typeface="Arial" pitchFamily="34" charset="0"/>
                <a:cs typeface="Arial" pitchFamily="34" charset="0"/>
              </a:rPr>
              <a:t>Mariano Nunez</a:t>
            </a:r>
          </a:p>
          <a:p>
            <a:pPr eaLnBrk="1" hangingPunct="1">
              <a:defRPr/>
            </a:pPr>
            <a:r>
              <a:rPr lang="en-US" dirty="0" smtClean="0">
                <a:effectLst>
                  <a:outerShdw blurRad="38100" dist="38100" dir="2700000" algn="tl">
                    <a:srgbClr val="808080"/>
                  </a:outerShdw>
                </a:effectLst>
                <a:latin typeface="Arial" pitchFamily="34" charset="0"/>
                <a:cs typeface="Arial" pitchFamily="34" charset="0"/>
              </a:rPr>
              <a:t>mnunez@onapsis.com</a:t>
            </a:r>
          </a:p>
        </p:txBody>
      </p:sp>
      <p:sp>
        <p:nvSpPr>
          <p:cNvPr id="4100" name="Text Box 16"/>
          <p:cNvSpPr txBox="1">
            <a:spLocks noChangeArrowheads="1"/>
          </p:cNvSpPr>
          <p:nvPr/>
        </p:nvSpPr>
        <p:spPr bwMode="auto">
          <a:xfrm>
            <a:off x="2125663" y="5915025"/>
            <a:ext cx="5038725" cy="754063"/>
          </a:xfrm>
          <a:prstGeom prst="rect">
            <a:avLst/>
          </a:prstGeom>
          <a:noFill/>
          <a:ln w="9525">
            <a:noFill/>
            <a:miter lim="800000"/>
            <a:headEnd/>
            <a:tailEnd/>
          </a:ln>
        </p:spPr>
        <p:txBody>
          <a:bodyPr>
            <a:spAutoFit/>
          </a:bodyPr>
          <a:lstStyle/>
          <a:p>
            <a:pPr algn="ctr" eaLnBrk="1" hangingPunct="1">
              <a:lnSpc>
                <a:spcPct val="100000"/>
              </a:lnSpc>
              <a:spcBef>
                <a:spcPct val="50000"/>
              </a:spcBef>
              <a:buFontTx/>
              <a:buNone/>
            </a:pPr>
            <a:r>
              <a:rPr lang="en-US" sz="1600" b="1" u="none" dirty="0" smtClean="0">
                <a:solidFill>
                  <a:srgbClr val="FF9933"/>
                </a:solidFill>
                <a:latin typeface="Arial" pitchFamily="34" charset="0"/>
              </a:rPr>
              <a:t>March 15</a:t>
            </a:r>
            <a:r>
              <a:rPr lang="en-US" sz="1600" b="1" u="none" baseline="30000" dirty="0" smtClean="0">
                <a:solidFill>
                  <a:srgbClr val="FF9933"/>
                </a:solidFill>
                <a:latin typeface="Arial" pitchFamily="34" charset="0"/>
              </a:rPr>
              <a:t>th</a:t>
            </a:r>
            <a:r>
              <a:rPr lang="en-US" sz="1600" b="1" u="none" dirty="0">
                <a:solidFill>
                  <a:srgbClr val="FF9933"/>
                </a:solidFill>
                <a:latin typeface="Arial" pitchFamily="34" charset="0"/>
              </a:rPr>
              <a:t>, 2012</a:t>
            </a:r>
          </a:p>
          <a:p>
            <a:pPr algn="ctr" eaLnBrk="1" hangingPunct="1">
              <a:lnSpc>
                <a:spcPct val="100000"/>
              </a:lnSpc>
              <a:spcBef>
                <a:spcPct val="50000"/>
              </a:spcBef>
              <a:buFontTx/>
              <a:buNone/>
            </a:pPr>
            <a:r>
              <a:rPr lang="en-US" sz="1800" u="none" dirty="0" err="1" smtClean="0">
                <a:solidFill>
                  <a:srgbClr val="FF9933"/>
                </a:solidFill>
                <a:latin typeface="Arial" pitchFamily="34" charset="0"/>
              </a:rPr>
              <a:t>BlackHat</a:t>
            </a:r>
            <a:r>
              <a:rPr lang="en-US" sz="1800" u="none" dirty="0" smtClean="0">
                <a:solidFill>
                  <a:srgbClr val="FF9933"/>
                </a:solidFill>
                <a:latin typeface="Arial" pitchFamily="34" charset="0"/>
              </a:rPr>
              <a:t> Europe 2012</a:t>
            </a:r>
            <a:endParaRPr lang="en-US" sz="1800" u="none" dirty="0">
              <a:solidFill>
                <a:srgbClr val="FF9933"/>
              </a:solidFill>
              <a:latin typeface="Arial" pitchFamily="34" charset="0"/>
            </a:endParaRPr>
          </a:p>
        </p:txBody>
      </p:sp>
      <p:pic>
        <p:nvPicPr>
          <p:cNvPr id="4101" name="Picture 24"/>
          <p:cNvPicPr>
            <a:picLocks noChangeAspect="1" noChangeArrowheads="1"/>
          </p:cNvPicPr>
          <p:nvPr/>
        </p:nvPicPr>
        <p:blipFill>
          <a:blip r:embed="rId3" cstate="print"/>
          <a:srcRect/>
          <a:stretch>
            <a:fillRect/>
          </a:stretch>
        </p:blipFill>
        <p:spPr bwMode="auto">
          <a:xfrm>
            <a:off x="598488" y="369888"/>
            <a:ext cx="4695825" cy="1935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1"/>
          <p:cNvSpPr>
            <a:spLocks noGrp="1"/>
          </p:cNvSpPr>
          <p:nvPr>
            <p:ph type="ftr" sz="quarter" idx="10"/>
          </p:nvPr>
        </p:nvSpPr>
        <p:spPr/>
        <p:txBody>
          <a:bodyPr/>
          <a:lstStyle/>
          <a:p>
            <a:r>
              <a:rPr lang="es-ES" smtClean="0"/>
              <a:t>Attacks to SAP Web Applications</a:t>
            </a:r>
          </a:p>
        </p:txBody>
      </p:sp>
      <p:sp>
        <p:nvSpPr>
          <p:cNvPr id="10243" name="Rectangle 2"/>
          <p:cNvSpPr>
            <a:spLocks noChangeArrowheads="1"/>
          </p:cNvSpPr>
          <p:nvPr/>
        </p:nvSpPr>
        <p:spPr bwMode="auto">
          <a:xfrm>
            <a:off x="4481513" y="3387725"/>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0244" name="Rectangle 3"/>
          <p:cNvSpPr>
            <a:spLocks noChangeArrowheads="1"/>
          </p:cNvSpPr>
          <p:nvPr/>
        </p:nvSpPr>
        <p:spPr bwMode="auto">
          <a:xfrm>
            <a:off x="4481513" y="3387725"/>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0245" name="Rectangle 4"/>
          <p:cNvSpPr>
            <a:spLocks noChangeArrowheads="1"/>
          </p:cNvSpPr>
          <p:nvPr/>
        </p:nvSpPr>
        <p:spPr bwMode="auto">
          <a:xfrm>
            <a:off x="309563" y="663575"/>
            <a:ext cx="8013732" cy="732508"/>
          </a:xfrm>
          <a:prstGeom prst="rect">
            <a:avLst/>
          </a:prstGeom>
          <a:noFill/>
          <a:ln w="38100">
            <a:noFill/>
            <a:miter lim="800000"/>
            <a:headEnd/>
            <a:tailEnd/>
          </a:ln>
        </p:spPr>
        <p:txBody>
          <a:bodyPr wrap="none">
            <a:spAutoFit/>
          </a:bodyPr>
          <a:lstStyle/>
          <a:p>
            <a:pPr algn="l">
              <a:buFont typeface="Math1" charset="0"/>
              <a:buNone/>
            </a:pPr>
            <a:r>
              <a:rPr lang="en-US" sz="3200" b="1" u="none" dirty="0" smtClean="0">
                <a:solidFill>
                  <a:srgbClr val="FF8939"/>
                </a:solidFill>
                <a:latin typeface="Arial" pitchFamily="34" charset="0"/>
              </a:rPr>
              <a:t>Breaking the status-quo / </a:t>
            </a:r>
            <a:r>
              <a:rPr lang="en-US" sz="3200" b="1" u="none" dirty="0" err="1" smtClean="0">
                <a:solidFill>
                  <a:srgbClr val="FF8939"/>
                </a:solidFill>
                <a:latin typeface="Arial" pitchFamily="34" charset="0"/>
              </a:rPr>
              <a:t>BlackHat</a:t>
            </a:r>
            <a:r>
              <a:rPr lang="en-US" sz="3200" b="1" u="none" dirty="0" smtClean="0">
                <a:solidFill>
                  <a:srgbClr val="FF8939"/>
                </a:solidFill>
                <a:latin typeface="Arial" pitchFamily="34" charset="0"/>
              </a:rPr>
              <a:t> 2007</a:t>
            </a:r>
            <a:endParaRPr lang="en-US" sz="3200" b="1" u="none" dirty="0">
              <a:solidFill>
                <a:srgbClr val="FF8939"/>
              </a:solidFill>
              <a:latin typeface="Arial" pitchFamily="34" charset="0"/>
            </a:endParaRPr>
          </a:p>
        </p:txBody>
      </p:sp>
      <p:sp>
        <p:nvSpPr>
          <p:cNvPr id="1946629" name="Text Box 5"/>
          <p:cNvSpPr txBox="1">
            <a:spLocks noChangeAspect="1" noChangeArrowheads="1"/>
          </p:cNvSpPr>
          <p:nvPr/>
        </p:nvSpPr>
        <p:spPr bwMode="auto">
          <a:xfrm>
            <a:off x="395288" y="1465263"/>
            <a:ext cx="8569325" cy="4973669"/>
          </a:xfrm>
          <a:prstGeom prst="rect">
            <a:avLst/>
          </a:prstGeom>
          <a:noFill/>
          <a:ln w="9525">
            <a:noFill/>
            <a:miter lim="800000"/>
            <a:headEnd/>
            <a:tailEnd/>
          </a:ln>
        </p:spPr>
        <p:txBody>
          <a:bodyPr>
            <a:spAutoFit/>
          </a:bodyPr>
          <a:lstStyle/>
          <a:p>
            <a:pPr algn="l">
              <a:buFont typeface="Liberation Serif" pitchFamily="18" charset="0"/>
              <a:buChar char="●"/>
            </a:pPr>
            <a:r>
              <a:rPr lang="en-US" sz="2000" u="none" dirty="0">
                <a:latin typeface="Arial" pitchFamily="34" charset="0"/>
                <a:cs typeface="Arial" pitchFamily="34" charset="0"/>
              </a:rPr>
              <a:t> </a:t>
            </a:r>
            <a:r>
              <a:rPr lang="en-US" sz="2000" b="1" u="none" dirty="0" smtClean="0">
                <a:latin typeface="Arial" pitchFamily="34" charset="0"/>
                <a:cs typeface="Arial" pitchFamily="34" charset="0"/>
              </a:rPr>
              <a:t>The Information Security and Audit practices were doing fine with the reigning status quo</a:t>
            </a:r>
            <a:r>
              <a:rPr lang="en-US" sz="2000" u="none" dirty="0" smtClean="0">
                <a:latin typeface="Arial" pitchFamily="34" charset="0"/>
                <a:cs typeface="Arial" pitchFamily="34" charset="0"/>
              </a:rPr>
              <a:t>. Most “SAP security”-related documents and guidelines only dealt with </a:t>
            </a:r>
            <a:r>
              <a:rPr lang="en-US" sz="2000" u="none" dirty="0" err="1" smtClean="0">
                <a:latin typeface="Arial" pitchFamily="34" charset="0"/>
                <a:cs typeface="Arial" pitchFamily="34" charset="0"/>
              </a:rPr>
              <a:t>SoD</a:t>
            </a:r>
            <a:r>
              <a:rPr lang="en-US" sz="2000" u="none" dirty="0" smtClean="0">
                <a:latin typeface="Arial" pitchFamily="34" charset="0"/>
                <a:cs typeface="Arial" pitchFamily="34" charset="0"/>
              </a:rPr>
              <a:t> issues. </a:t>
            </a:r>
          </a:p>
          <a:p>
            <a:pPr algn="l">
              <a:buFont typeface="Liberation Serif" pitchFamily="18" charset="0"/>
              <a:buChar char="●"/>
            </a:pPr>
            <a:endParaRPr lang="en-US" sz="2000" u="none" dirty="0" smtClean="0">
              <a:latin typeface="Arial" pitchFamily="34" charset="0"/>
              <a:cs typeface="Arial" pitchFamily="34" charset="0"/>
            </a:endParaRPr>
          </a:p>
          <a:p>
            <a:pPr algn="l">
              <a:buFont typeface="Liberation Serif" pitchFamily="18" charset="0"/>
              <a:buChar char="●"/>
            </a:pPr>
            <a:r>
              <a:rPr lang="en-US" sz="2000" u="none" dirty="0" smtClean="0">
                <a:latin typeface="Arial" pitchFamily="34" charset="0"/>
                <a:cs typeface="Arial" pitchFamily="34" charset="0"/>
              </a:rPr>
              <a:t> One day, back in 2005, we were hired to do a </a:t>
            </a:r>
            <a:r>
              <a:rPr lang="en-US" sz="2000" u="none" dirty="0" err="1" smtClean="0">
                <a:latin typeface="Arial" pitchFamily="34" charset="0"/>
                <a:cs typeface="Arial" pitchFamily="34" charset="0"/>
              </a:rPr>
              <a:t>Webapp</a:t>
            </a:r>
            <a:r>
              <a:rPr lang="en-US" sz="2000" u="none" dirty="0" smtClean="0">
                <a:latin typeface="Arial" pitchFamily="34" charset="0"/>
                <a:cs typeface="Arial" pitchFamily="34" charset="0"/>
              </a:rPr>
              <a:t> </a:t>
            </a:r>
            <a:r>
              <a:rPr lang="en-US" sz="2000" u="none" dirty="0" err="1" smtClean="0">
                <a:latin typeface="Arial" pitchFamily="34" charset="0"/>
                <a:cs typeface="Arial" pitchFamily="34" charset="0"/>
              </a:rPr>
              <a:t>pentest</a:t>
            </a:r>
            <a:r>
              <a:rPr lang="en-US" sz="2000" u="none" dirty="0" smtClean="0">
                <a:latin typeface="Arial" pitchFamily="34" charset="0"/>
                <a:cs typeface="Arial" pitchFamily="34" charset="0"/>
              </a:rPr>
              <a:t>.</a:t>
            </a:r>
          </a:p>
          <a:p>
            <a:pPr algn="l">
              <a:buFont typeface="Liberation Serif" pitchFamily="18" charset="0"/>
              <a:buChar char="●"/>
            </a:pPr>
            <a:r>
              <a:rPr lang="en-US" sz="2000" u="none" dirty="0" smtClean="0">
                <a:latin typeface="Arial" pitchFamily="34" charset="0"/>
                <a:cs typeface="Arial" pitchFamily="34" charset="0"/>
              </a:rPr>
              <a:t> The only difference was that the Web Server was an SAP Web Application Server.</a:t>
            </a:r>
          </a:p>
          <a:p>
            <a:pPr algn="l">
              <a:buFont typeface="Liberation Serif" pitchFamily="18" charset="0"/>
              <a:buChar char="●"/>
            </a:pPr>
            <a:r>
              <a:rPr lang="en-US" sz="2000" u="none" dirty="0" smtClean="0">
                <a:latin typeface="Arial" pitchFamily="34" charset="0"/>
                <a:cs typeface="Arial" pitchFamily="34" charset="0"/>
              </a:rPr>
              <a:t> Suddenly, </a:t>
            </a:r>
            <a:r>
              <a:rPr lang="en-US" sz="2000" b="1" u="none" dirty="0" smtClean="0">
                <a:latin typeface="Arial" pitchFamily="34" charset="0"/>
                <a:cs typeface="Arial" pitchFamily="34" charset="0"/>
              </a:rPr>
              <a:t>we started discovering vulnerabilities that were</a:t>
            </a:r>
            <a:r>
              <a:rPr lang="en-US" sz="2000" u="none" dirty="0" smtClean="0">
                <a:latin typeface="Arial" pitchFamily="34" charset="0"/>
                <a:cs typeface="Arial" pitchFamily="34" charset="0"/>
              </a:rPr>
              <a:t> not in the apps, but </a:t>
            </a:r>
            <a:r>
              <a:rPr lang="en-US" sz="2000" b="1" u="none" dirty="0" smtClean="0">
                <a:latin typeface="Arial" pitchFamily="34" charset="0"/>
                <a:cs typeface="Arial" pitchFamily="34" charset="0"/>
              </a:rPr>
              <a:t>in the SAP framework itself</a:t>
            </a:r>
            <a:r>
              <a:rPr lang="en-US" sz="2000" u="none" dirty="0" smtClean="0">
                <a:latin typeface="Arial" pitchFamily="34" charset="0"/>
                <a:cs typeface="Arial" pitchFamily="34" charset="0"/>
              </a:rPr>
              <a:t>! </a:t>
            </a:r>
          </a:p>
          <a:p>
            <a:pPr algn="l">
              <a:buFont typeface="Liberation Serif" pitchFamily="18" charset="0"/>
              <a:buChar char="●"/>
            </a:pPr>
            <a:r>
              <a:rPr lang="en-US" sz="2000" u="none" dirty="0" smtClean="0">
                <a:latin typeface="Arial" pitchFamily="34" charset="0"/>
                <a:cs typeface="Arial" pitchFamily="34" charset="0"/>
              </a:rPr>
              <a:t> We checked online… they were not reported.</a:t>
            </a:r>
          </a:p>
          <a:p>
            <a:pPr algn="l">
              <a:buFont typeface="Liberation Serif" pitchFamily="18" charset="0"/>
              <a:buChar char="●"/>
            </a:pPr>
            <a:r>
              <a:rPr lang="en-US" sz="2000" u="none" dirty="0" smtClean="0">
                <a:latin typeface="Arial" pitchFamily="34" charset="0"/>
                <a:cs typeface="Arial" pitchFamily="34" charset="0"/>
              </a:rPr>
              <a:t> We presented the results of our research at </a:t>
            </a:r>
            <a:r>
              <a:rPr lang="en-US" sz="2000" b="1" u="none" dirty="0" err="1" smtClean="0">
                <a:latin typeface="Arial" pitchFamily="34" charset="0"/>
                <a:cs typeface="Arial" pitchFamily="34" charset="0"/>
              </a:rPr>
              <a:t>BlackHat</a:t>
            </a:r>
            <a:r>
              <a:rPr lang="en-US" sz="2000" b="1" u="none" dirty="0" smtClean="0">
                <a:latin typeface="Arial" pitchFamily="34" charset="0"/>
                <a:cs typeface="Arial" pitchFamily="34" charset="0"/>
              </a:rPr>
              <a:t> EU 2007.</a:t>
            </a:r>
          </a:p>
          <a:p>
            <a:pPr algn="l">
              <a:buFont typeface="Liberation Serif" pitchFamily="18" charset="0"/>
              <a:buChar char="●"/>
            </a:pPr>
            <a:r>
              <a:rPr lang="en-US" sz="2000" u="none" dirty="0" smtClean="0">
                <a:latin typeface="Arial" pitchFamily="34" charset="0"/>
                <a:cs typeface="Arial" pitchFamily="34" charset="0"/>
              </a:rPr>
              <a:t> Back then, the </a:t>
            </a:r>
            <a:r>
              <a:rPr lang="en-US" sz="2000" b="1" u="none" dirty="0" smtClean="0">
                <a:solidFill>
                  <a:srgbClr val="FF8939"/>
                </a:solidFill>
                <a:latin typeface="Arial" pitchFamily="34" charset="0"/>
                <a:cs typeface="Arial" pitchFamily="34" charset="0"/>
              </a:rPr>
              <a:t>total</a:t>
            </a:r>
            <a:r>
              <a:rPr lang="en-US" sz="2000" u="none" dirty="0" smtClean="0">
                <a:latin typeface="Arial" pitchFamily="34" charset="0"/>
                <a:cs typeface="Arial" pitchFamily="34" charset="0"/>
              </a:rPr>
              <a:t> number of reported SAP vulnerabilities was: </a:t>
            </a:r>
            <a:r>
              <a:rPr lang="en-US" u="none" dirty="0" smtClean="0">
                <a:solidFill>
                  <a:srgbClr val="FF0000"/>
                </a:solidFill>
                <a:latin typeface="Arial" pitchFamily="34" charset="0"/>
                <a:cs typeface="Arial" pitchFamily="34" charset="0"/>
              </a:rPr>
              <a:t>90</a:t>
            </a:r>
            <a:endParaRPr lang="en-US" sz="2000" u="none" dirty="0">
              <a:solidFill>
                <a:srgbClr val="FF0000"/>
              </a:solidFill>
              <a:latin typeface="Arial" pitchFamily="34" charset="0"/>
              <a:cs typeface="Arial" pitchFamily="34" charset="0"/>
            </a:endParaRPr>
          </a:p>
        </p:txBody>
      </p:sp>
      <p:sp>
        <p:nvSpPr>
          <p:cNvPr id="10247"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6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662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62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662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662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662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662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2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descr="ERP stack"/>
          <p:cNvPicPr>
            <a:picLocks noChangeAspect="1" noChangeArrowheads="1"/>
          </p:cNvPicPr>
          <p:nvPr/>
        </p:nvPicPr>
        <p:blipFill>
          <a:blip r:embed="rId3" cstate="print"/>
          <a:srcRect/>
          <a:stretch>
            <a:fillRect/>
          </a:stretch>
        </p:blipFill>
        <p:spPr bwMode="auto">
          <a:xfrm>
            <a:off x="6732240" y="5013176"/>
            <a:ext cx="2225463" cy="1551782"/>
          </a:xfrm>
          <a:prstGeom prst="rect">
            <a:avLst/>
          </a:prstGeom>
          <a:noFill/>
          <a:ln w="9525">
            <a:noFill/>
            <a:miter lim="800000"/>
            <a:headEnd/>
            <a:tailEnd/>
          </a:ln>
        </p:spPr>
      </p:pic>
      <p:sp>
        <p:nvSpPr>
          <p:cNvPr id="12290" name="Footer Placeholder 1"/>
          <p:cNvSpPr>
            <a:spLocks noGrp="1"/>
          </p:cNvSpPr>
          <p:nvPr>
            <p:ph type="ftr" sz="quarter" idx="10"/>
          </p:nvPr>
        </p:nvSpPr>
        <p:spPr/>
        <p:txBody>
          <a:bodyPr/>
          <a:lstStyle/>
          <a:p>
            <a:r>
              <a:rPr lang="es-ES" smtClean="0"/>
              <a:t>Attacks to SAP Web Applications</a:t>
            </a:r>
          </a:p>
        </p:txBody>
      </p:sp>
      <p:sp>
        <p:nvSpPr>
          <p:cNvPr id="12291" name="Rectangle 2"/>
          <p:cNvSpPr>
            <a:spLocks noChangeArrowheads="1"/>
          </p:cNvSpPr>
          <p:nvPr/>
        </p:nvSpPr>
        <p:spPr bwMode="auto">
          <a:xfrm>
            <a:off x="4481513" y="3387725"/>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2292" name="Rectangle 3"/>
          <p:cNvSpPr>
            <a:spLocks noChangeArrowheads="1"/>
          </p:cNvSpPr>
          <p:nvPr/>
        </p:nvSpPr>
        <p:spPr bwMode="auto">
          <a:xfrm>
            <a:off x="4481513" y="3387725"/>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2293" name="Rectangle 4"/>
          <p:cNvSpPr>
            <a:spLocks noChangeArrowheads="1"/>
          </p:cNvSpPr>
          <p:nvPr/>
        </p:nvSpPr>
        <p:spPr bwMode="auto">
          <a:xfrm>
            <a:off x="309563" y="663575"/>
            <a:ext cx="5919184" cy="732508"/>
          </a:xfrm>
          <a:prstGeom prst="rect">
            <a:avLst/>
          </a:prstGeom>
          <a:noFill/>
          <a:ln w="38100">
            <a:noFill/>
            <a:miter lim="800000"/>
            <a:headEnd/>
            <a:tailEnd/>
          </a:ln>
        </p:spPr>
        <p:txBody>
          <a:bodyPr wrap="none">
            <a:spAutoFit/>
          </a:bodyPr>
          <a:lstStyle/>
          <a:p>
            <a:pPr algn="l">
              <a:buFont typeface="Math1" charset="0"/>
              <a:buNone/>
            </a:pPr>
            <a:r>
              <a:rPr lang="en-US" sz="3200" b="1" u="none" dirty="0">
                <a:solidFill>
                  <a:srgbClr val="FF8939"/>
                </a:solidFill>
                <a:latin typeface="Arial" pitchFamily="34" charset="0"/>
              </a:rPr>
              <a:t>What “SAP Security” </a:t>
            </a:r>
            <a:r>
              <a:rPr lang="en-US" sz="3200" b="1" u="none" dirty="0" smtClean="0">
                <a:solidFill>
                  <a:srgbClr val="FF8939"/>
                </a:solidFill>
                <a:latin typeface="Arial" pitchFamily="34" charset="0"/>
              </a:rPr>
              <a:t>really is</a:t>
            </a:r>
            <a:endParaRPr lang="en-US" sz="3200" b="1" u="none" dirty="0">
              <a:solidFill>
                <a:srgbClr val="FF8939"/>
              </a:solidFill>
              <a:latin typeface="Arial" pitchFamily="34" charset="0"/>
            </a:endParaRPr>
          </a:p>
        </p:txBody>
      </p:sp>
      <p:sp>
        <p:nvSpPr>
          <p:cNvPr id="1948678" name="Text Box 6"/>
          <p:cNvSpPr txBox="1">
            <a:spLocks noChangeAspect="1" noChangeArrowheads="1"/>
          </p:cNvSpPr>
          <p:nvPr/>
        </p:nvSpPr>
        <p:spPr bwMode="auto">
          <a:xfrm>
            <a:off x="395288" y="1423988"/>
            <a:ext cx="8748712" cy="4453527"/>
          </a:xfrm>
          <a:prstGeom prst="rect">
            <a:avLst/>
          </a:prstGeom>
          <a:noFill/>
          <a:ln w="9525">
            <a:noFill/>
            <a:miter lim="800000"/>
            <a:headEnd/>
            <a:tailEnd/>
          </a:ln>
        </p:spPr>
        <p:txBody>
          <a:bodyPr wrap="square">
            <a:spAutoFit/>
          </a:bodyPr>
          <a:lstStyle/>
          <a:p>
            <a:pPr algn="l">
              <a:buFont typeface="Liberation Serif" pitchFamily="18" charset="0"/>
              <a:buChar char="●"/>
            </a:pPr>
            <a:r>
              <a:rPr lang="en-US" sz="2000" u="none" dirty="0">
                <a:latin typeface="Arial" pitchFamily="34" charset="0"/>
                <a:cs typeface="Arial" pitchFamily="34" charset="0"/>
              </a:rPr>
              <a:t> </a:t>
            </a:r>
            <a:r>
              <a:rPr lang="en-US" sz="2000" u="none" dirty="0" smtClean="0">
                <a:latin typeface="Arial" pitchFamily="34" charset="0"/>
                <a:cs typeface="Arial" pitchFamily="34" charset="0"/>
              </a:rPr>
              <a:t>SAP security is a complex discipline, that must be addressed holistically!</a:t>
            </a:r>
          </a:p>
          <a:p>
            <a:pPr algn="l">
              <a:buFont typeface="Liberation Serif" pitchFamily="18" charset="0"/>
              <a:buChar char="●"/>
            </a:pPr>
            <a:r>
              <a:rPr lang="en-US" sz="2000" u="none" dirty="0" smtClean="0">
                <a:latin typeface="Arial" pitchFamily="34" charset="0"/>
                <a:cs typeface="Arial" pitchFamily="34" charset="0"/>
              </a:rPr>
              <a:t> </a:t>
            </a:r>
            <a:r>
              <a:rPr lang="en-US" sz="2000" u="none" dirty="0" err="1" smtClean="0">
                <a:latin typeface="Arial" pitchFamily="34" charset="0"/>
                <a:cs typeface="Arial" pitchFamily="34" charset="0"/>
              </a:rPr>
              <a:t>SoD</a:t>
            </a:r>
            <a:r>
              <a:rPr lang="en-US" sz="2000" u="none" dirty="0" smtClean="0">
                <a:latin typeface="Arial" pitchFamily="34" charset="0"/>
                <a:cs typeface="Arial" pitchFamily="34" charset="0"/>
              </a:rPr>
              <a:t> </a:t>
            </a:r>
            <a:r>
              <a:rPr lang="en-US" sz="2000" u="none" dirty="0">
                <a:latin typeface="Arial" pitchFamily="34" charset="0"/>
                <a:cs typeface="Arial" pitchFamily="34" charset="0"/>
              </a:rPr>
              <a:t>controls are </a:t>
            </a:r>
            <a:r>
              <a:rPr lang="en-US" sz="2000" u="none" dirty="0">
                <a:solidFill>
                  <a:srgbClr val="FF8939"/>
                </a:solidFill>
                <a:latin typeface="Arial" pitchFamily="34" charset="0"/>
                <a:cs typeface="Arial" pitchFamily="34" charset="0"/>
              </a:rPr>
              <a:t>necessary</a:t>
            </a:r>
            <a:r>
              <a:rPr lang="en-US" sz="2000" u="none" dirty="0">
                <a:latin typeface="Arial" pitchFamily="34" charset="0"/>
                <a:cs typeface="Arial" pitchFamily="34" charset="0"/>
              </a:rPr>
              <a:t>, but </a:t>
            </a:r>
            <a:r>
              <a:rPr lang="en-US" sz="2000" b="1" u="none" dirty="0">
                <a:solidFill>
                  <a:srgbClr val="FF8939"/>
                </a:solidFill>
                <a:latin typeface="Arial" pitchFamily="34" charset="0"/>
                <a:cs typeface="Arial" pitchFamily="34" charset="0"/>
              </a:rPr>
              <a:t>they are not </a:t>
            </a:r>
            <a:r>
              <a:rPr lang="en-US" sz="2000" b="1" u="none" dirty="0" smtClean="0">
                <a:solidFill>
                  <a:srgbClr val="FF8939"/>
                </a:solidFill>
                <a:latin typeface="Arial" pitchFamily="34" charset="0"/>
                <a:cs typeface="Arial" pitchFamily="34" charset="0"/>
              </a:rPr>
              <a:t>enough</a:t>
            </a:r>
            <a:r>
              <a:rPr lang="en-US" sz="2000" u="none" dirty="0" smtClean="0">
                <a:latin typeface="Arial" pitchFamily="34" charset="0"/>
                <a:cs typeface="Arial" pitchFamily="34" charset="0"/>
              </a:rPr>
              <a:t>.</a:t>
            </a:r>
            <a:endParaRPr lang="en-US" sz="2000" u="none" dirty="0">
              <a:latin typeface="Arial" pitchFamily="34" charset="0"/>
              <a:cs typeface="Arial" pitchFamily="34" charset="0"/>
            </a:endParaRPr>
          </a:p>
          <a:p>
            <a:pPr algn="l">
              <a:buFont typeface="Liberation Serif" pitchFamily="18" charset="0"/>
              <a:buChar char="●"/>
            </a:pPr>
            <a:r>
              <a:rPr lang="en-US" sz="2000" u="none" dirty="0">
                <a:latin typeface="Arial" pitchFamily="34" charset="0"/>
                <a:cs typeface="Arial" pitchFamily="34" charset="0"/>
              </a:rPr>
              <a:t> They only address one of the layers where security must be enforced.</a:t>
            </a:r>
          </a:p>
          <a:p>
            <a:pPr algn="l">
              <a:buFont typeface="Liberation Serif" pitchFamily="18" charset="0"/>
              <a:buChar char="●"/>
            </a:pPr>
            <a:endParaRPr lang="en-US" sz="2000" u="none" dirty="0">
              <a:latin typeface="Arial" pitchFamily="34" charset="0"/>
              <a:cs typeface="Arial" pitchFamily="34" charset="0"/>
            </a:endParaRPr>
          </a:p>
          <a:p>
            <a:pPr algn="l">
              <a:buFont typeface="Liberation Serif" pitchFamily="18" charset="0"/>
              <a:buChar char="●"/>
            </a:pPr>
            <a:r>
              <a:rPr lang="en-US" sz="2000" u="none" dirty="0">
                <a:latin typeface="Arial" pitchFamily="34" charset="0"/>
                <a:cs typeface="Arial" pitchFamily="34" charset="0"/>
              </a:rPr>
              <a:t> </a:t>
            </a:r>
            <a:r>
              <a:rPr lang="en-US" sz="2000" b="1" u="none" dirty="0">
                <a:latin typeface="Arial" pitchFamily="34" charset="0"/>
                <a:cs typeface="Arial" pitchFamily="34" charset="0"/>
              </a:rPr>
              <a:t>The forgotten layer: </a:t>
            </a:r>
            <a:r>
              <a:rPr lang="en-US" sz="2000" b="1" u="none" dirty="0">
                <a:solidFill>
                  <a:srgbClr val="FF0000"/>
                </a:solidFill>
                <a:latin typeface="Arial" pitchFamily="34" charset="0"/>
                <a:cs typeface="Arial" pitchFamily="34" charset="0"/>
              </a:rPr>
              <a:t>The Business </a:t>
            </a:r>
            <a:r>
              <a:rPr lang="en-US" sz="2000" b="1" u="none" dirty="0" smtClean="0">
                <a:solidFill>
                  <a:srgbClr val="FF0000"/>
                </a:solidFill>
                <a:latin typeface="Arial" pitchFamily="34" charset="0"/>
                <a:cs typeface="Arial" pitchFamily="34" charset="0"/>
              </a:rPr>
              <a:t>Infrastructure </a:t>
            </a:r>
            <a:r>
              <a:rPr lang="en-US" sz="2000" b="1" u="none" dirty="0">
                <a:latin typeface="Arial" pitchFamily="34" charset="0"/>
                <a:cs typeface="Arial" pitchFamily="34" charset="0"/>
              </a:rPr>
              <a:t>(</a:t>
            </a:r>
            <a:r>
              <a:rPr lang="en-US" sz="2000" b="1" u="none" dirty="0" err="1">
                <a:latin typeface="Arial" pitchFamily="34" charset="0"/>
                <a:cs typeface="Arial" pitchFamily="34" charset="0"/>
              </a:rPr>
              <a:t>NetWeaver</a:t>
            </a:r>
            <a:r>
              <a:rPr lang="en-US" sz="2000" b="1" u="none" dirty="0">
                <a:latin typeface="Arial" pitchFamily="34" charset="0"/>
                <a:cs typeface="Arial" pitchFamily="34" charset="0"/>
              </a:rPr>
              <a:t>/Basis).</a:t>
            </a:r>
          </a:p>
          <a:p>
            <a:pPr lvl="1" algn="l">
              <a:buFont typeface="Liberation Serif" pitchFamily="18" charset="0"/>
              <a:buChar char="●"/>
            </a:pPr>
            <a:r>
              <a:rPr lang="en-US" sz="2000" u="none" dirty="0">
                <a:latin typeface="Arial" pitchFamily="34" charset="0"/>
                <a:cs typeface="Arial" pitchFamily="34" charset="0"/>
              </a:rPr>
              <a:t> Base framework in charge of </a:t>
            </a:r>
            <a:r>
              <a:rPr lang="en-US" sz="2000" b="1" u="none" dirty="0">
                <a:latin typeface="Arial" pitchFamily="34" charset="0"/>
                <a:cs typeface="Arial" pitchFamily="34" charset="0"/>
              </a:rPr>
              <a:t>critical tasks</a:t>
            </a:r>
            <a:r>
              <a:rPr lang="en-US" sz="2000" u="none" dirty="0">
                <a:latin typeface="Arial" pitchFamily="34" charset="0"/>
                <a:cs typeface="Arial" pitchFamily="34" charset="0"/>
              </a:rPr>
              <a:t> such as authentication, authorization, encryption, interfaces, audit, logging, etc. </a:t>
            </a:r>
          </a:p>
          <a:p>
            <a:pPr lvl="1" algn="l">
              <a:buFont typeface="Liberation Serif" pitchFamily="18" charset="0"/>
              <a:buChar char="●"/>
            </a:pPr>
            <a:r>
              <a:rPr lang="en-US" sz="2000" u="none" dirty="0">
                <a:latin typeface="Arial" pitchFamily="34" charset="0"/>
                <a:cs typeface="Arial" pitchFamily="34" charset="0"/>
              </a:rPr>
              <a:t> Can be susceptible of security vulnerabilities that, if exploited, can lead to </a:t>
            </a:r>
            <a:r>
              <a:rPr lang="en-US" sz="2000" b="1" u="none" dirty="0">
                <a:latin typeface="Arial" pitchFamily="34" charset="0"/>
                <a:cs typeface="Arial" pitchFamily="34" charset="0"/>
              </a:rPr>
              <a:t>espionage, sabotage and fraud attacks</a:t>
            </a:r>
            <a:r>
              <a:rPr lang="en-US" sz="2000" u="none" dirty="0">
                <a:latin typeface="Arial" pitchFamily="34" charset="0"/>
                <a:cs typeface="Arial" pitchFamily="34" charset="0"/>
              </a:rPr>
              <a:t> to the business information.</a:t>
            </a:r>
          </a:p>
          <a:p>
            <a:pPr algn="l">
              <a:buFont typeface="Liberation Serif" pitchFamily="18" charset="0"/>
              <a:buNone/>
            </a:pPr>
            <a:r>
              <a:rPr lang="en-US" sz="1800" u="none" dirty="0">
                <a:latin typeface="Arial" pitchFamily="34" charset="0"/>
                <a:cs typeface="Arial" pitchFamily="34" charset="0"/>
              </a:rPr>
              <a:t> </a:t>
            </a:r>
          </a:p>
        </p:txBody>
      </p:sp>
      <p:sp>
        <p:nvSpPr>
          <p:cNvPr id="12296"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86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86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86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867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867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4867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867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67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481513" y="3387725"/>
            <a:ext cx="184150" cy="768350"/>
          </a:xfrm>
          <a:prstGeom prst="rect">
            <a:avLst/>
          </a:prstGeom>
          <a:noFill/>
          <a:ln w="38100">
            <a:noFill/>
            <a:miter lim="800000"/>
            <a:headEnd/>
            <a:tailEnd/>
          </a:ln>
        </p:spPr>
        <p:txBody>
          <a:bodyPr wrap="none" lIns="91420" tIns="45711" rIns="91420" bIns="45711">
            <a:spAutoFit/>
          </a:bodyPr>
          <a:lstStyle/>
          <a:p>
            <a:pPr algn="l" defTabSz="447675">
              <a:lnSpc>
                <a:spcPct val="100000"/>
              </a:lnSpc>
              <a:buFont typeface="Math1" charset="0"/>
              <a:buNone/>
            </a:pPr>
            <a:endParaRPr lang="es-ES_tradnl" sz="4400" u="none">
              <a:solidFill>
                <a:srgbClr val="000000"/>
              </a:solidFill>
            </a:endParaRPr>
          </a:p>
        </p:txBody>
      </p:sp>
      <p:sp>
        <p:nvSpPr>
          <p:cNvPr id="13315" name="Rectangle 3"/>
          <p:cNvSpPr>
            <a:spLocks noChangeArrowheads="1"/>
          </p:cNvSpPr>
          <p:nvPr/>
        </p:nvSpPr>
        <p:spPr bwMode="auto">
          <a:xfrm>
            <a:off x="4481513" y="3387725"/>
            <a:ext cx="184150" cy="768350"/>
          </a:xfrm>
          <a:prstGeom prst="rect">
            <a:avLst/>
          </a:prstGeom>
          <a:noFill/>
          <a:ln w="38100">
            <a:noFill/>
            <a:miter lim="800000"/>
            <a:headEnd/>
            <a:tailEnd/>
          </a:ln>
        </p:spPr>
        <p:txBody>
          <a:bodyPr wrap="none" lIns="91420" tIns="45711" rIns="91420" bIns="45711">
            <a:spAutoFit/>
          </a:bodyPr>
          <a:lstStyle/>
          <a:p>
            <a:pPr algn="l" defTabSz="447675">
              <a:lnSpc>
                <a:spcPct val="100000"/>
              </a:lnSpc>
              <a:buFont typeface="Math1" charset="0"/>
              <a:buNone/>
            </a:pPr>
            <a:endParaRPr lang="es-ES_tradnl" sz="4400" u="none">
              <a:solidFill>
                <a:srgbClr val="000000"/>
              </a:solidFill>
            </a:endParaRPr>
          </a:p>
        </p:txBody>
      </p:sp>
      <p:sp>
        <p:nvSpPr>
          <p:cNvPr id="22" name="Text Box 5"/>
          <p:cNvSpPr txBox="1">
            <a:spLocks noChangeAspect="1" noChangeArrowheads="1"/>
          </p:cNvSpPr>
          <p:nvPr/>
        </p:nvSpPr>
        <p:spPr bwMode="auto">
          <a:xfrm>
            <a:off x="395288" y="1412875"/>
            <a:ext cx="8569325" cy="4893629"/>
          </a:xfrm>
          <a:prstGeom prst="rect">
            <a:avLst/>
          </a:prstGeom>
          <a:noFill/>
          <a:ln w="9525">
            <a:noFill/>
            <a:miter lim="800000"/>
            <a:headEnd/>
            <a:tailEnd/>
          </a:ln>
        </p:spPr>
        <p:txBody>
          <a:bodyPr lIns="91420" tIns="45711" rIns="91420" bIns="45711">
            <a:spAutoFit/>
          </a:bodyPr>
          <a:lstStyle/>
          <a:p>
            <a:pPr marL="322531" indent="-322531" algn="l" defTabSz="449240">
              <a:buFont typeface="Liberation Serif" pitchFamily="18" charset="0"/>
              <a:buChar char="●"/>
              <a:defRPr/>
            </a:pPr>
            <a:r>
              <a:rPr lang="en-US" sz="2000" b="1" u="none" dirty="0">
                <a:solidFill>
                  <a:srgbClr val="000000"/>
                </a:solidFill>
                <a:latin typeface="Arial" charset="0"/>
                <a:cs typeface="Arial" charset="0"/>
              </a:rPr>
              <a:t>Exploitation of a </a:t>
            </a:r>
            <a:r>
              <a:rPr lang="en-US" sz="2000" b="1" u="none" dirty="0" err="1">
                <a:solidFill>
                  <a:srgbClr val="000000"/>
                </a:solidFill>
                <a:latin typeface="Arial" charset="0"/>
                <a:cs typeface="Arial" charset="0"/>
              </a:rPr>
              <a:t>SoD</a:t>
            </a:r>
            <a:r>
              <a:rPr lang="en-US" sz="2000" b="1" u="none" dirty="0">
                <a:solidFill>
                  <a:srgbClr val="000000"/>
                </a:solidFill>
                <a:latin typeface="Arial" charset="0"/>
                <a:cs typeface="Arial" charset="0"/>
              </a:rPr>
              <a:t> weakness: </a:t>
            </a:r>
          </a:p>
          <a:p>
            <a:pPr marL="800100" lvl="1" indent="-342900" algn="l" defTabSz="449240">
              <a:buFont typeface="+mj-lt"/>
              <a:buAutoNum type="arabicPeriod"/>
              <a:defRPr/>
            </a:pPr>
            <a:r>
              <a:rPr lang="en-US" sz="2000" u="none" dirty="0">
                <a:solidFill>
                  <a:srgbClr val="000000"/>
                </a:solidFill>
                <a:latin typeface="Arial" charset="0"/>
                <a:cs typeface="Arial" charset="0"/>
              </a:rPr>
              <a:t>The attacker needs a </a:t>
            </a:r>
            <a:r>
              <a:rPr lang="en-US" sz="2000" i="1" u="none" dirty="0">
                <a:solidFill>
                  <a:srgbClr val="000000"/>
                </a:solidFill>
                <a:latin typeface="Arial" charset="0"/>
                <a:cs typeface="Arial" charset="0"/>
              </a:rPr>
              <a:t>valid user account </a:t>
            </a:r>
            <a:r>
              <a:rPr lang="en-US" sz="2000" u="none" dirty="0">
                <a:solidFill>
                  <a:srgbClr val="000000"/>
                </a:solidFill>
                <a:latin typeface="Arial" charset="0"/>
                <a:cs typeface="Arial" charset="0"/>
              </a:rPr>
              <a:t>in the target SAP system.</a:t>
            </a:r>
          </a:p>
          <a:p>
            <a:pPr marL="800100" lvl="1" indent="-342900" algn="l" defTabSz="449240">
              <a:buFont typeface="+mj-lt"/>
              <a:buAutoNum type="arabicPeriod"/>
              <a:defRPr/>
            </a:pPr>
            <a:r>
              <a:rPr lang="en-US" sz="2000" u="none" dirty="0">
                <a:solidFill>
                  <a:srgbClr val="000000"/>
                </a:solidFill>
                <a:latin typeface="Arial" charset="0"/>
                <a:cs typeface="Arial" charset="0"/>
              </a:rPr>
              <a:t>He needs to find out that he has more access than he should have. </a:t>
            </a:r>
          </a:p>
          <a:p>
            <a:pPr marL="800100" lvl="1" indent="-342900" algn="l" defTabSz="449240">
              <a:buFont typeface="+mj-lt"/>
              <a:buAutoNum type="arabicPeriod"/>
              <a:defRPr/>
            </a:pPr>
            <a:r>
              <a:rPr lang="en-US" sz="2000" u="none" dirty="0" smtClean="0">
                <a:solidFill>
                  <a:srgbClr val="000000"/>
                </a:solidFill>
                <a:latin typeface="Arial" charset="0"/>
                <a:cs typeface="Arial" charset="0"/>
              </a:rPr>
              <a:t>Common auditing </a:t>
            </a:r>
            <a:r>
              <a:rPr lang="en-US" sz="2000" u="none" dirty="0">
                <a:solidFill>
                  <a:srgbClr val="000000"/>
                </a:solidFill>
                <a:latin typeface="Arial" charset="0"/>
                <a:cs typeface="Arial" charset="0"/>
              </a:rPr>
              <a:t>features may detect his activities.</a:t>
            </a:r>
          </a:p>
          <a:p>
            <a:pPr marL="800100" lvl="1" indent="-342900" algn="l" defTabSz="449240">
              <a:buFont typeface="+mj-lt"/>
              <a:buAutoNum type="arabicPeriod"/>
              <a:defRPr/>
            </a:pPr>
            <a:endParaRPr lang="en-US" sz="2000" u="none" dirty="0">
              <a:solidFill>
                <a:srgbClr val="000000"/>
              </a:solidFill>
              <a:latin typeface="Arial" charset="0"/>
              <a:cs typeface="Arial" charset="0"/>
            </a:endParaRPr>
          </a:p>
          <a:p>
            <a:pPr marL="322531" indent="-322531" algn="l" defTabSz="449240">
              <a:buFont typeface="Liberation Serif" pitchFamily="18" charset="0"/>
              <a:buChar char="●"/>
              <a:defRPr/>
            </a:pPr>
            <a:r>
              <a:rPr lang="en-US" sz="2000" b="1" u="none" dirty="0">
                <a:solidFill>
                  <a:srgbClr val="000000"/>
                </a:solidFill>
                <a:latin typeface="Arial" charset="0"/>
                <a:cs typeface="Arial" charset="0"/>
              </a:rPr>
              <a:t>Exploitation of a technical/infrastructure weakness: </a:t>
            </a:r>
          </a:p>
          <a:p>
            <a:pPr marL="800100" lvl="1" indent="-342900" algn="l" defTabSz="449240">
              <a:buFont typeface="+mj-lt"/>
              <a:buAutoNum type="arabicPeriod"/>
              <a:defRPr/>
            </a:pPr>
            <a:r>
              <a:rPr lang="en-US" sz="2000" u="none" dirty="0">
                <a:solidFill>
                  <a:srgbClr val="000000"/>
                </a:solidFill>
                <a:latin typeface="Arial" charset="0"/>
                <a:cs typeface="Arial" charset="0"/>
              </a:rPr>
              <a:t>The attacker </a:t>
            </a:r>
            <a:r>
              <a:rPr lang="en-US" sz="2000" b="1" u="none" dirty="0">
                <a:solidFill>
                  <a:srgbClr val="000000"/>
                </a:solidFill>
                <a:latin typeface="Arial" charset="0"/>
                <a:cs typeface="Arial" charset="0"/>
              </a:rPr>
              <a:t>does not need</a:t>
            </a:r>
            <a:r>
              <a:rPr lang="en-US" sz="2000" u="none" dirty="0">
                <a:solidFill>
                  <a:srgbClr val="000000"/>
                </a:solidFill>
                <a:latin typeface="Arial" charset="0"/>
                <a:cs typeface="Arial" charset="0"/>
              </a:rPr>
              <a:t> a </a:t>
            </a:r>
            <a:r>
              <a:rPr lang="en-US" sz="2000" i="1" u="none" dirty="0">
                <a:solidFill>
                  <a:srgbClr val="000000"/>
                </a:solidFill>
                <a:latin typeface="Arial" charset="0"/>
                <a:cs typeface="Arial" charset="0"/>
              </a:rPr>
              <a:t>valid user account </a:t>
            </a:r>
            <a:r>
              <a:rPr lang="en-US" sz="2000" u="none" dirty="0">
                <a:solidFill>
                  <a:srgbClr val="000000"/>
                </a:solidFill>
                <a:latin typeface="Arial" charset="0"/>
                <a:cs typeface="Arial" charset="0"/>
              </a:rPr>
              <a:t>in the target SAP system.</a:t>
            </a:r>
          </a:p>
          <a:p>
            <a:pPr marL="800100" lvl="1" indent="-342900" algn="l" defTabSz="449240">
              <a:buFont typeface="+mj-lt"/>
              <a:buAutoNum type="arabicPeriod"/>
              <a:defRPr/>
            </a:pPr>
            <a:r>
              <a:rPr lang="en-US" sz="2000" b="1" u="none" dirty="0" smtClean="0">
                <a:solidFill>
                  <a:srgbClr val="000000"/>
                </a:solidFill>
                <a:latin typeface="Arial" charset="0"/>
                <a:cs typeface="Arial" charset="0"/>
              </a:rPr>
              <a:t>A successful attack will </a:t>
            </a:r>
            <a:r>
              <a:rPr lang="en-US" sz="2000" b="1" u="none" dirty="0">
                <a:solidFill>
                  <a:srgbClr val="000000"/>
                </a:solidFill>
                <a:latin typeface="Arial" charset="0"/>
                <a:cs typeface="Arial" charset="0"/>
              </a:rPr>
              <a:t>allow him to achieve SAP_ALL privileges </a:t>
            </a:r>
            <a:r>
              <a:rPr lang="en-US" sz="2000" u="none" dirty="0">
                <a:solidFill>
                  <a:srgbClr val="000000"/>
                </a:solidFill>
                <a:latin typeface="Arial" charset="0"/>
                <a:cs typeface="Arial" charset="0"/>
              </a:rPr>
              <a:t>(even without having a </a:t>
            </a:r>
            <a:r>
              <a:rPr lang="en-US" sz="2000" u="none" dirty="0" smtClean="0">
                <a:solidFill>
                  <a:srgbClr val="000000"/>
                </a:solidFill>
                <a:latin typeface="Arial" charset="0"/>
                <a:cs typeface="Arial" charset="0"/>
              </a:rPr>
              <a:t>real user!).</a:t>
            </a:r>
            <a:endParaRPr lang="en-US" sz="2000" u="none" dirty="0">
              <a:solidFill>
                <a:srgbClr val="000000"/>
              </a:solidFill>
              <a:latin typeface="Arial" charset="0"/>
              <a:cs typeface="Arial" charset="0"/>
            </a:endParaRPr>
          </a:p>
          <a:p>
            <a:pPr marL="800100" lvl="1" indent="-342900" algn="l" defTabSz="449240">
              <a:buFont typeface="+mj-lt"/>
              <a:buAutoNum type="arabicPeriod"/>
              <a:defRPr/>
            </a:pPr>
            <a:r>
              <a:rPr lang="en-US" sz="2000" u="none" dirty="0" smtClean="0">
                <a:solidFill>
                  <a:srgbClr val="000000"/>
                </a:solidFill>
                <a:latin typeface="Arial" charset="0"/>
                <a:cs typeface="Arial" charset="0"/>
              </a:rPr>
              <a:t>Common </a:t>
            </a:r>
            <a:r>
              <a:rPr lang="en-US" sz="2000" u="none" dirty="0">
                <a:solidFill>
                  <a:srgbClr val="000000"/>
                </a:solidFill>
                <a:latin typeface="Arial" charset="0"/>
                <a:cs typeface="Arial" charset="0"/>
              </a:rPr>
              <a:t>auditing features </a:t>
            </a:r>
            <a:r>
              <a:rPr lang="en-US" sz="2000" b="1" u="none" dirty="0">
                <a:solidFill>
                  <a:srgbClr val="000000"/>
                </a:solidFill>
                <a:latin typeface="Arial" charset="0"/>
                <a:cs typeface="Arial" charset="0"/>
              </a:rPr>
              <a:t>would not</a:t>
            </a:r>
            <a:r>
              <a:rPr lang="en-US" sz="2000" u="none" dirty="0">
                <a:solidFill>
                  <a:srgbClr val="000000"/>
                </a:solidFill>
                <a:latin typeface="Arial" charset="0"/>
                <a:cs typeface="Arial" charset="0"/>
              </a:rPr>
              <a:t> detect his activities.</a:t>
            </a:r>
          </a:p>
          <a:p>
            <a:pPr marL="342900" indent="-342900" algn="l" defTabSz="449240">
              <a:defRPr/>
            </a:pPr>
            <a:endParaRPr lang="en-US" sz="2000" u="none" dirty="0">
              <a:solidFill>
                <a:srgbClr val="000000"/>
              </a:solidFill>
              <a:latin typeface="Arial" charset="0"/>
              <a:cs typeface="Arial" charset="0"/>
            </a:endParaRPr>
          </a:p>
        </p:txBody>
      </p:sp>
      <p:sp>
        <p:nvSpPr>
          <p:cNvPr id="13317" name="Rectangle 4"/>
          <p:cNvSpPr>
            <a:spLocks noChangeArrowheads="1"/>
          </p:cNvSpPr>
          <p:nvPr/>
        </p:nvSpPr>
        <p:spPr bwMode="auto">
          <a:xfrm>
            <a:off x="309563" y="663575"/>
            <a:ext cx="6065250" cy="732508"/>
          </a:xfrm>
          <a:prstGeom prst="rect">
            <a:avLst/>
          </a:prstGeom>
          <a:noFill/>
          <a:ln w="38100">
            <a:noFill/>
            <a:miter lim="800000"/>
            <a:headEnd/>
            <a:tailEnd/>
          </a:ln>
        </p:spPr>
        <p:txBody>
          <a:bodyPr wrap="none">
            <a:spAutoFit/>
          </a:bodyPr>
          <a:lstStyle/>
          <a:p>
            <a:pPr algn="l">
              <a:buFont typeface="Math1" charset="0"/>
              <a:buNone/>
            </a:pPr>
            <a:r>
              <a:rPr lang="en-US" sz="3200" b="1" u="none" dirty="0" smtClean="0">
                <a:solidFill>
                  <a:srgbClr val="FF8939"/>
                </a:solidFill>
                <a:latin typeface="Arial" pitchFamily="34" charset="0"/>
              </a:rPr>
              <a:t>A different (higher) risk profile</a:t>
            </a:r>
            <a:endParaRPr lang="en-US" sz="3200" b="1" u="none" dirty="0">
              <a:solidFill>
                <a:srgbClr val="FF8939"/>
              </a:solidFill>
              <a:latin typeface="Arial" pitchFamily="34" charset="0"/>
            </a:endParaRPr>
          </a:p>
        </p:txBody>
      </p:sp>
      <p:sp>
        <p:nvSpPr>
          <p:cNvPr id="13318" name="Footer Placeholder 1"/>
          <p:cNvSpPr txBox="1">
            <a:spLocks/>
          </p:cNvSpPr>
          <p:nvPr/>
        </p:nvSpPr>
        <p:spPr bwMode="auto">
          <a:xfrm>
            <a:off x="0" y="6632575"/>
            <a:ext cx="2700338"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to SAP Systems</a:t>
            </a:r>
          </a:p>
        </p:txBody>
      </p:sp>
      <p:sp>
        <p:nvSpPr>
          <p:cNvPr id="13319"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1"/>
          <p:cNvSpPr>
            <a:spLocks noGrp="1"/>
          </p:cNvSpPr>
          <p:nvPr>
            <p:ph type="ftr" sz="quarter" idx="10"/>
          </p:nvPr>
        </p:nvSpPr>
        <p:spPr/>
        <p:txBody>
          <a:bodyPr/>
          <a:lstStyle/>
          <a:p>
            <a:r>
              <a:rPr lang="es-ES" smtClean="0"/>
              <a:t>Attacks to SAP Web Applications</a:t>
            </a:r>
          </a:p>
        </p:txBody>
      </p:sp>
      <p:sp>
        <p:nvSpPr>
          <p:cNvPr id="14339" name="Rectangle 2"/>
          <p:cNvSpPr>
            <a:spLocks noChangeArrowheads="1"/>
          </p:cNvSpPr>
          <p:nvPr/>
        </p:nvSpPr>
        <p:spPr bwMode="auto">
          <a:xfrm>
            <a:off x="4481513" y="3387725"/>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4340" name="Rectangle 3"/>
          <p:cNvSpPr>
            <a:spLocks noChangeArrowheads="1"/>
          </p:cNvSpPr>
          <p:nvPr/>
        </p:nvSpPr>
        <p:spPr bwMode="auto">
          <a:xfrm>
            <a:off x="4481513" y="3387725"/>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4341" name="Rectangle 4"/>
          <p:cNvSpPr>
            <a:spLocks noChangeArrowheads="1"/>
          </p:cNvSpPr>
          <p:nvPr/>
        </p:nvSpPr>
        <p:spPr bwMode="auto">
          <a:xfrm>
            <a:off x="309563" y="663575"/>
            <a:ext cx="3182937" cy="725488"/>
          </a:xfrm>
          <a:prstGeom prst="rect">
            <a:avLst/>
          </a:prstGeom>
          <a:noFill/>
          <a:ln w="38100">
            <a:noFill/>
            <a:miter lim="800000"/>
            <a:headEnd/>
            <a:tailEnd/>
          </a:ln>
        </p:spPr>
        <p:txBody>
          <a:bodyPr wrap="none">
            <a:spAutoFit/>
          </a:bodyPr>
          <a:lstStyle/>
          <a:p>
            <a:pPr algn="l">
              <a:buFont typeface="Math1" charset="0"/>
              <a:buNone/>
            </a:pPr>
            <a:r>
              <a:rPr lang="en-US" sz="3200" b="1" u="none">
                <a:solidFill>
                  <a:srgbClr val="FF8939"/>
                </a:solidFill>
                <a:latin typeface="Arial" pitchFamily="34" charset="0"/>
              </a:rPr>
              <a:t>A Rising Threat</a:t>
            </a:r>
          </a:p>
        </p:txBody>
      </p:sp>
      <p:sp>
        <p:nvSpPr>
          <p:cNvPr id="14342" name="Text Box 5"/>
          <p:cNvSpPr txBox="1">
            <a:spLocks noChangeAspect="1" noChangeArrowheads="1"/>
          </p:cNvSpPr>
          <p:nvPr/>
        </p:nvSpPr>
        <p:spPr bwMode="auto">
          <a:xfrm>
            <a:off x="395288" y="1412875"/>
            <a:ext cx="8569325" cy="1532727"/>
          </a:xfrm>
          <a:prstGeom prst="rect">
            <a:avLst/>
          </a:prstGeom>
          <a:noFill/>
          <a:ln w="9525">
            <a:noFill/>
            <a:miter lim="800000"/>
            <a:headEnd/>
            <a:tailEnd/>
          </a:ln>
        </p:spPr>
        <p:txBody>
          <a:bodyPr>
            <a:spAutoFit/>
          </a:bodyPr>
          <a:lstStyle/>
          <a:p>
            <a:pPr algn="l">
              <a:buFont typeface="Liberation Serif" pitchFamily="18" charset="0"/>
              <a:buChar char="●"/>
            </a:pPr>
            <a:r>
              <a:rPr lang="en-US" sz="1800" u="none" dirty="0">
                <a:latin typeface="Arial" pitchFamily="34" charset="0"/>
                <a:cs typeface="Arial" pitchFamily="34" charset="0"/>
              </a:rPr>
              <a:t> </a:t>
            </a:r>
            <a:r>
              <a:rPr lang="en-US" sz="1800" b="1" u="none" dirty="0">
                <a:latin typeface="Arial" pitchFamily="34" charset="0"/>
                <a:cs typeface="Arial" pitchFamily="34" charset="0"/>
              </a:rPr>
              <a:t>The number of SAP Security Notes </a:t>
            </a:r>
            <a:r>
              <a:rPr lang="en-US" sz="1800" u="none" dirty="0">
                <a:latin typeface="Arial" pitchFamily="34" charset="0"/>
                <a:cs typeface="Arial" pitchFamily="34" charset="0"/>
              </a:rPr>
              <a:t>has increased </a:t>
            </a:r>
            <a:r>
              <a:rPr lang="en-US" sz="1800" u="none" dirty="0" smtClean="0">
                <a:latin typeface="Arial" pitchFamily="34" charset="0"/>
                <a:cs typeface="Arial" pitchFamily="34" charset="0"/>
              </a:rPr>
              <a:t>dramatically over </a:t>
            </a:r>
            <a:r>
              <a:rPr lang="en-US" sz="1800" u="none" dirty="0">
                <a:latin typeface="Arial" pitchFamily="34" charset="0"/>
                <a:cs typeface="Arial" pitchFamily="34" charset="0"/>
              </a:rPr>
              <a:t>the last years.</a:t>
            </a:r>
          </a:p>
          <a:p>
            <a:pPr algn="l">
              <a:buFont typeface="Liberation Serif" pitchFamily="18" charset="0"/>
              <a:buChar char="●"/>
            </a:pPr>
            <a:r>
              <a:rPr lang="en-US" sz="1800" u="none" dirty="0">
                <a:latin typeface="Arial" pitchFamily="34" charset="0"/>
                <a:cs typeface="Arial" pitchFamily="34" charset="0"/>
              </a:rPr>
              <a:t> Security Notes usually address one or more vulnerabilities.</a:t>
            </a:r>
          </a:p>
          <a:p>
            <a:pPr algn="l">
              <a:buFont typeface="Liberation Serif" pitchFamily="18" charset="0"/>
              <a:buChar char="●"/>
            </a:pPr>
            <a:r>
              <a:rPr lang="en-US" sz="1800" u="none" dirty="0">
                <a:latin typeface="Arial" pitchFamily="34" charset="0"/>
                <a:cs typeface="Arial" pitchFamily="34" charset="0"/>
              </a:rPr>
              <a:t> Most of these issues affect the </a:t>
            </a:r>
            <a:r>
              <a:rPr lang="en-US" sz="1800" i="1" u="none" dirty="0">
                <a:latin typeface="Arial" pitchFamily="34" charset="0"/>
                <a:cs typeface="Arial" pitchFamily="34" charset="0"/>
              </a:rPr>
              <a:t>Business Runtime.</a:t>
            </a:r>
            <a:endParaRPr lang="en-US" sz="1800" u="none" dirty="0">
              <a:latin typeface="Arial" pitchFamily="34" charset="0"/>
              <a:cs typeface="Arial" pitchFamily="34" charset="0"/>
            </a:endParaRPr>
          </a:p>
        </p:txBody>
      </p:sp>
      <p:sp>
        <p:nvSpPr>
          <p:cNvPr id="14344"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to SAP Systems</a:t>
            </a:r>
          </a:p>
        </p:txBody>
      </p:sp>
      <p:sp>
        <p:nvSpPr>
          <p:cNvPr id="14345" name="Footer Placeholder 1"/>
          <p:cNvSpPr txBox="1">
            <a:spLocks/>
          </p:cNvSpPr>
          <p:nvPr/>
        </p:nvSpPr>
        <p:spPr bwMode="auto">
          <a:xfrm>
            <a:off x="0" y="6621463"/>
            <a:ext cx="2700338"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pic>
        <p:nvPicPr>
          <p:cNvPr id="1027" name="Picture 3"/>
          <p:cNvPicPr>
            <a:picLocks noChangeAspect="1" noChangeArrowheads="1"/>
          </p:cNvPicPr>
          <p:nvPr/>
        </p:nvPicPr>
        <p:blipFill>
          <a:blip r:embed="rId3" cstate="print"/>
          <a:srcRect/>
          <a:stretch>
            <a:fillRect/>
          </a:stretch>
        </p:blipFill>
        <p:spPr bwMode="auto">
          <a:xfrm>
            <a:off x="2051720" y="3215828"/>
            <a:ext cx="4968552" cy="3377959"/>
          </a:xfrm>
          <a:prstGeom prst="rect">
            <a:avLst/>
          </a:prstGeom>
          <a:noFill/>
          <a:ln w="9525">
            <a:noFill/>
            <a:miter lim="800000"/>
            <a:headEnd/>
            <a:tailEnd/>
          </a:ln>
          <a:effectLst/>
        </p:spPr>
      </p:pic>
      <p:sp>
        <p:nvSpPr>
          <p:cNvPr id="16" name="Rectangle 15"/>
          <p:cNvSpPr/>
          <p:nvPr/>
        </p:nvSpPr>
        <p:spPr>
          <a:xfrm>
            <a:off x="1691680" y="3068960"/>
            <a:ext cx="4572000" cy="307456"/>
          </a:xfrm>
          <a:prstGeom prst="rect">
            <a:avLst/>
          </a:prstGeom>
        </p:spPr>
        <p:txBody>
          <a:bodyPr>
            <a:spAutoFit/>
          </a:bodyPr>
          <a:lstStyle/>
          <a:p>
            <a:pPr lvl="0" defTabSz="495300">
              <a:spcBef>
                <a:spcPct val="50000"/>
              </a:spcBef>
              <a:buNone/>
            </a:pPr>
            <a:r>
              <a:rPr lang="es-AR" sz="1200" b="1" i="1" u="none" dirty="0" err="1" smtClean="0">
                <a:solidFill>
                  <a:srgbClr val="000000"/>
                </a:solidFill>
                <a:latin typeface="Arial" pitchFamily="34" charset="0"/>
                <a:cs typeface="Arial" pitchFamily="34" charset="0"/>
              </a:rPr>
              <a:t>Number</a:t>
            </a:r>
            <a:r>
              <a:rPr lang="es-AR" sz="1200" b="1" i="1" u="none" dirty="0" smtClean="0">
                <a:solidFill>
                  <a:srgbClr val="000000"/>
                </a:solidFill>
                <a:latin typeface="Arial" pitchFamily="34" charset="0"/>
                <a:cs typeface="Arial" pitchFamily="34" charset="0"/>
              </a:rPr>
              <a:t> of SAP Security Notes per </a:t>
            </a:r>
            <a:r>
              <a:rPr lang="es-AR" sz="1200" b="1" i="1" u="none" dirty="0" err="1" smtClean="0">
                <a:solidFill>
                  <a:srgbClr val="000000"/>
                </a:solidFill>
                <a:latin typeface="Arial" pitchFamily="34" charset="0"/>
                <a:cs typeface="Arial" pitchFamily="34" charset="0"/>
              </a:rPr>
              <a:t>Year</a:t>
            </a:r>
            <a:r>
              <a:rPr lang="es-AR" sz="1200" b="1" i="1" u="none" dirty="0" smtClean="0">
                <a:solidFill>
                  <a:srgbClr val="000000"/>
                </a:solidFill>
                <a:latin typeface="Arial" pitchFamily="34" charset="0"/>
                <a:cs typeface="Arial" pitchFamily="34" charset="0"/>
              </a:rPr>
              <a:t> </a:t>
            </a:r>
            <a:endParaRPr lang="es-AR" sz="1200" b="1" i="1" u="none" dirty="0">
              <a:solidFill>
                <a:srgbClr val="000000"/>
              </a:solidFill>
              <a:latin typeface="Arial" pitchFamily="34" charset="0"/>
              <a:cs typeface="Arial" pitchFamily="34" charset="0"/>
            </a:endParaRPr>
          </a:p>
        </p:txBody>
      </p:sp>
      <p:sp>
        <p:nvSpPr>
          <p:cNvPr id="18" name="Oval 17"/>
          <p:cNvSpPr/>
          <p:nvPr/>
        </p:nvSpPr>
        <p:spPr bwMode="auto">
          <a:xfrm>
            <a:off x="7308304" y="3861048"/>
            <a:ext cx="1523700" cy="1480149"/>
          </a:xfrm>
          <a:prstGeom prst="ellipse">
            <a:avLst/>
          </a:prstGeom>
          <a:solidFill>
            <a:srgbClr val="FF0000">
              <a:alpha val="68000"/>
            </a:srgbClr>
          </a:solidFill>
          <a:ln w="38100"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30000"/>
              </a:lnSpc>
              <a:spcBef>
                <a:spcPct val="0"/>
              </a:spcBef>
              <a:spcAft>
                <a:spcPct val="0"/>
              </a:spcAft>
              <a:buClrTx/>
              <a:buSzTx/>
              <a:buNone/>
              <a:tabLst/>
            </a:pPr>
            <a:r>
              <a:rPr lang="en-US" b="1" u="none" dirty="0" smtClean="0">
                <a:latin typeface="+mj-lt"/>
              </a:rPr>
              <a:t>Total:</a:t>
            </a:r>
            <a:r>
              <a:rPr lang="en-US" u="none" dirty="0" smtClean="0">
                <a:latin typeface="+mj-lt"/>
              </a:rPr>
              <a:t> </a:t>
            </a:r>
          </a:p>
          <a:p>
            <a:pPr marL="0" marR="0" indent="0" algn="ctr" defTabSz="914400" rtl="0" eaLnBrk="0" fontAlgn="base" latinLnBrk="0" hangingPunct="0">
              <a:lnSpc>
                <a:spcPct val="130000"/>
              </a:lnSpc>
              <a:spcBef>
                <a:spcPct val="0"/>
              </a:spcBef>
              <a:spcAft>
                <a:spcPct val="0"/>
              </a:spcAft>
              <a:buClrTx/>
              <a:buSzTx/>
              <a:buNone/>
              <a:tabLst/>
            </a:pPr>
            <a:r>
              <a:rPr lang="en-US" i="1" u="none" dirty="0" smtClean="0">
                <a:latin typeface="+mj-lt"/>
              </a:rPr>
              <a:t>2068 </a:t>
            </a:r>
            <a:endParaRPr kumimoji="0" lang="en-US" sz="2400" b="0" i="1" u="none" strike="noStrike" cap="none" normalizeH="0" baseline="0" dirty="0" smtClean="0">
              <a:ln>
                <a:noFill/>
              </a:ln>
              <a:solidFill>
                <a:schemeClr val="tx1"/>
              </a:solidFill>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2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1"/>
          <p:cNvSpPr>
            <a:spLocks noGrp="1"/>
          </p:cNvSpPr>
          <p:nvPr>
            <p:ph type="ftr" sz="quarter" idx="10"/>
          </p:nvPr>
        </p:nvSpPr>
        <p:spPr/>
        <p:txBody>
          <a:bodyPr/>
          <a:lstStyle/>
          <a:p>
            <a:r>
              <a:rPr lang="es-ES" smtClean="0"/>
              <a:t>Attacks to SAP Web Applications</a:t>
            </a:r>
          </a:p>
        </p:txBody>
      </p:sp>
      <p:sp>
        <p:nvSpPr>
          <p:cNvPr id="1640450" name="Rectangle 2"/>
          <p:cNvSpPr>
            <a:spLocks noChangeArrowheads="1"/>
          </p:cNvSpPr>
          <p:nvPr/>
        </p:nvSpPr>
        <p:spPr bwMode="auto">
          <a:xfrm>
            <a:off x="468313" y="1878013"/>
            <a:ext cx="8285162" cy="1406525"/>
          </a:xfrm>
          <a:prstGeom prst="rect">
            <a:avLst/>
          </a:prstGeom>
          <a:noFill/>
          <a:ln w="12700">
            <a:noFill/>
            <a:miter lim="800000"/>
            <a:headEnd/>
            <a:tailEnd/>
          </a:ln>
          <a:effectLst/>
        </p:spPr>
        <p:txBody>
          <a:bodyPr lIns="90488" tIns="44450" rIns="90488" bIns="44450"/>
          <a:lstStyle/>
          <a:p>
            <a:pPr marL="342900" indent="-342900" algn="ctr">
              <a:lnSpc>
                <a:spcPct val="100000"/>
              </a:lnSpc>
              <a:spcBef>
                <a:spcPct val="20000"/>
              </a:spcBef>
              <a:buClr>
                <a:srgbClr val="00DFCA"/>
              </a:buClr>
              <a:buSzPct val="75000"/>
              <a:buFont typeface="Arial Black" pitchFamily="34" charset="0"/>
              <a:buNone/>
              <a:defRPr/>
            </a:pPr>
            <a:r>
              <a:rPr lang="en-US" sz="6000" u="none" dirty="0" smtClean="0">
                <a:effectLst>
                  <a:outerShdw blurRad="38100" dist="38100" dir="2700000" algn="tl">
                    <a:srgbClr val="C0C0C0"/>
                  </a:outerShdw>
                </a:effectLst>
                <a:latin typeface="Arial" pitchFamily="34" charset="0"/>
              </a:rPr>
              <a:t>External and </a:t>
            </a:r>
          </a:p>
          <a:p>
            <a:pPr marL="342900" indent="-342900" algn="ctr">
              <a:lnSpc>
                <a:spcPct val="100000"/>
              </a:lnSpc>
              <a:spcBef>
                <a:spcPct val="20000"/>
              </a:spcBef>
              <a:buClr>
                <a:srgbClr val="00DFCA"/>
              </a:buClr>
              <a:buSzPct val="75000"/>
              <a:buFont typeface="Arial Black" pitchFamily="34" charset="0"/>
              <a:buNone/>
              <a:defRPr/>
            </a:pPr>
            <a:r>
              <a:rPr lang="en-US" sz="6000" u="none" dirty="0" smtClean="0">
                <a:effectLst>
                  <a:outerShdw blurRad="38100" dist="38100" dir="2700000" algn="tl">
                    <a:srgbClr val="C0C0C0"/>
                  </a:outerShdw>
                </a:effectLst>
                <a:latin typeface="Arial" pitchFamily="34" charset="0"/>
              </a:rPr>
              <a:t>Internal Threats</a:t>
            </a:r>
            <a:endParaRPr lang="en-US" sz="6000" u="none" dirty="0">
              <a:effectLst>
                <a:outerShdw blurRad="38100" dist="38100" dir="2700000" algn="tl">
                  <a:srgbClr val="C0C0C0"/>
                </a:outerShdw>
              </a:effectLst>
              <a:latin typeface="Arial" pitchFamily="34" charset="0"/>
            </a:endParaRPr>
          </a:p>
        </p:txBody>
      </p:sp>
      <p:sp>
        <p:nvSpPr>
          <p:cNvPr id="17412"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1"/>
          <p:cNvSpPr>
            <a:spLocks noGrp="1"/>
          </p:cNvSpPr>
          <p:nvPr>
            <p:ph type="ftr" sz="quarter" idx="10"/>
          </p:nvPr>
        </p:nvSpPr>
        <p:spPr/>
        <p:txBody>
          <a:bodyPr/>
          <a:lstStyle/>
          <a:p>
            <a:r>
              <a:rPr lang="es-ES" smtClean="0"/>
              <a:t>Attacks to SAP Web Applications</a:t>
            </a:r>
          </a:p>
        </p:txBody>
      </p:sp>
      <p:sp>
        <p:nvSpPr>
          <p:cNvPr id="15363" name="Rectangle 4"/>
          <p:cNvSpPr>
            <a:spLocks noChangeArrowheads="1"/>
          </p:cNvSpPr>
          <p:nvPr/>
        </p:nvSpPr>
        <p:spPr bwMode="auto">
          <a:xfrm>
            <a:off x="309563" y="741363"/>
            <a:ext cx="5078634" cy="732508"/>
          </a:xfrm>
          <a:prstGeom prst="rect">
            <a:avLst/>
          </a:prstGeom>
          <a:noFill/>
          <a:ln w="38100">
            <a:noFill/>
            <a:miter lim="800000"/>
            <a:headEnd/>
            <a:tailEnd/>
          </a:ln>
        </p:spPr>
        <p:txBody>
          <a:bodyPr wrap="none">
            <a:spAutoFit/>
          </a:bodyPr>
          <a:lstStyle/>
          <a:p>
            <a:pPr algn="l">
              <a:buFont typeface="Math1" charset="0"/>
              <a:buNone/>
            </a:pPr>
            <a:r>
              <a:rPr lang="en-US" sz="3200" b="1" u="none" dirty="0" smtClean="0">
                <a:solidFill>
                  <a:srgbClr val="FF8939"/>
                </a:solidFill>
                <a:latin typeface="Arial" pitchFamily="34" charset="0"/>
              </a:rPr>
              <a:t>Querying search engines</a:t>
            </a:r>
            <a:endParaRPr lang="en-US" sz="3200" b="1" u="none" dirty="0">
              <a:solidFill>
                <a:srgbClr val="FF8939"/>
              </a:solidFill>
              <a:latin typeface="Arial" pitchFamily="34" charset="0"/>
            </a:endParaRPr>
          </a:p>
        </p:txBody>
      </p:sp>
      <p:sp>
        <p:nvSpPr>
          <p:cNvPr id="15364"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5365"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648647" name="Text Box 7"/>
          <p:cNvSpPr txBox="1">
            <a:spLocks noChangeAspect="1" noChangeArrowheads="1"/>
          </p:cNvSpPr>
          <p:nvPr/>
        </p:nvSpPr>
        <p:spPr bwMode="auto">
          <a:xfrm>
            <a:off x="323850" y="1579563"/>
            <a:ext cx="8820150" cy="3873368"/>
          </a:xfrm>
          <a:prstGeom prst="rect">
            <a:avLst/>
          </a:prstGeom>
          <a:noFill/>
          <a:ln w="9525">
            <a:noFill/>
            <a:miter lim="800000"/>
            <a:headEnd/>
            <a:tailEnd/>
          </a:ln>
        </p:spPr>
        <p:txBody>
          <a:bodyPr>
            <a:spAutoFit/>
          </a:bodyPr>
          <a:lstStyle/>
          <a:p>
            <a:pPr algn="l">
              <a:buFont typeface="Liberation Serif" pitchFamily="18" charset="0"/>
              <a:buChar char="●"/>
            </a:pPr>
            <a:r>
              <a:rPr lang="en-US" sz="2100" u="none" dirty="0">
                <a:latin typeface="Arial" pitchFamily="34" charset="0"/>
                <a:cs typeface="Arial" pitchFamily="34" charset="0"/>
              </a:rPr>
              <a:t> While most SAP systems were only reachable internally a decade ago, now it’s common for </a:t>
            </a:r>
            <a:r>
              <a:rPr lang="en-US" sz="2100" b="1" u="none" dirty="0">
                <a:latin typeface="Arial" pitchFamily="34" charset="0"/>
                <a:cs typeface="Arial" pitchFamily="34" charset="0"/>
              </a:rPr>
              <a:t>SAP systems to be connected to the Internet. </a:t>
            </a:r>
          </a:p>
          <a:p>
            <a:pPr algn="l">
              <a:buFont typeface="Liberation Serif" pitchFamily="18" charset="0"/>
              <a:buChar char="●"/>
            </a:pPr>
            <a:endParaRPr lang="en-US" sz="2100" b="1" u="none" dirty="0">
              <a:latin typeface="Arial" pitchFamily="34" charset="0"/>
              <a:cs typeface="Arial" pitchFamily="34" charset="0"/>
            </a:endParaRPr>
          </a:p>
          <a:p>
            <a:pPr algn="l">
              <a:buFont typeface="Liberation Serif" pitchFamily="18" charset="0"/>
              <a:buChar char="●"/>
            </a:pPr>
            <a:r>
              <a:rPr lang="en-US" sz="2100" u="none" dirty="0">
                <a:latin typeface="Arial" pitchFamily="34" charset="0"/>
                <a:cs typeface="Arial" pitchFamily="34" charset="0"/>
              </a:rPr>
              <a:t> </a:t>
            </a:r>
            <a:r>
              <a:rPr lang="en-US" sz="2100" b="1" u="none" dirty="0">
                <a:latin typeface="Arial" pitchFamily="34" charset="0"/>
                <a:cs typeface="Arial" pitchFamily="34" charset="0"/>
              </a:rPr>
              <a:t>Attackers know how to find them</a:t>
            </a:r>
            <a:r>
              <a:rPr lang="en-US" sz="2100" u="none" dirty="0">
                <a:latin typeface="Arial" pitchFamily="34" charset="0"/>
                <a:cs typeface="Arial" pitchFamily="34" charset="0"/>
              </a:rPr>
              <a:t> using regular search engines.</a:t>
            </a:r>
          </a:p>
          <a:p>
            <a:pPr algn="l">
              <a:buFont typeface="Liberation Serif" pitchFamily="18" charset="0"/>
              <a:buChar char="●"/>
            </a:pPr>
            <a:endParaRPr lang="en-US" sz="2100" u="none" dirty="0">
              <a:latin typeface="Arial" pitchFamily="34" charset="0"/>
              <a:cs typeface="Arial" pitchFamily="34" charset="0"/>
            </a:endParaRPr>
          </a:p>
          <a:p>
            <a:pPr algn="l">
              <a:buFont typeface="Liberation Serif" pitchFamily="18" charset="0"/>
              <a:buChar char="●"/>
            </a:pPr>
            <a:endParaRPr lang="en-US" sz="2100" u="none" dirty="0">
              <a:latin typeface="Arial" pitchFamily="34" charset="0"/>
              <a:cs typeface="Arial" pitchFamily="34" charset="0"/>
            </a:endParaRPr>
          </a:p>
          <a:p>
            <a:pPr algn="l">
              <a:buFont typeface="Liberation Serif" pitchFamily="18" charset="0"/>
              <a:buChar char="●"/>
            </a:pPr>
            <a:endParaRPr lang="en-US" sz="2100" u="none" dirty="0">
              <a:latin typeface="Arial" pitchFamily="34" charset="0"/>
              <a:cs typeface="Arial" pitchFamily="34" charset="0"/>
            </a:endParaRPr>
          </a:p>
          <a:p>
            <a:pPr algn="l">
              <a:buFont typeface="Liberation Serif" pitchFamily="18" charset="0"/>
              <a:buChar char="●"/>
            </a:pPr>
            <a:endParaRPr lang="en-US" sz="2100" u="none" dirty="0">
              <a:latin typeface="Arial" pitchFamily="34" charset="0"/>
              <a:cs typeface="Arial" pitchFamily="34" charset="0"/>
            </a:endParaRPr>
          </a:p>
          <a:p>
            <a:pPr algn="l">
              <a:buNone/>
            </a:pPr>
            <a:endParaRPr lang="en-US" sz="2100" u="none" dirty="0">
              <a:latin typeface="Arial" pitchFamily="34" charset="0"/>
              <a:cs typeface="Arial" pitchFamily="34" charset="0"/>
            </a:endParaRPr>
          </a:p>
        </p:txBody>
      </p:sp>
      <p:sp>
        <p:nvSpPr>
          <p:cNvPr id="1536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pic>
        <p:nvPicPr>
          <p:cNvPr id="1026" name="Picture 2" descr="C:\Documents and Settings\ruzo\Desktop\portal-stats2.png"/>
          <p:cNvPicPr>
            <a:picLocks noChangeAspect="1" noChangeArrowheads="1"/>
          </p:cNvPicPr>
          <p:nvPr/>
        </p:nvPicPr>
        <p:blipFill>
          <a:blip r:embed="rId3" cstate="print"/>
          <a:srcRect/>
          <a:stretch>
            <a:fillRect/>
          </a:stretch>
        </p:blipFill>
        <p:spPr bwMode="auto">
          <a:xfrm>
            <a:off x="755576" y="5229200"/>
            <a:ext cx="7818141" cy="1077809"/>
          </a:xfrm>
          <a:prstGeom prst="rect">
            <a:avLst/>
          </a:prstGeom>
          <a:noFill/>
          <a:ln w="6350">
            <a:solidFill>
              <a:schemeClr val="tx1"/>
            </a:solidFill>
          </a:ln>
        </p:spPr>
      </p:pic>
      <p:pic>
        <p:nvPicPr>
          <p:cNvPr id="1027" name="Picture 3" descr="C:\Documents and Settings\ruzo\Desktop\Shodan-SAP.png"/>
          <p:cNvPicPr>
            <a:picLocks noChangeAspect="1" noChangeArrowheads="1"/>
          </p:cNvPicPr>
          <p:nvPr/>
        </p:nvPicPr>
        <p:blipFill>
          <a:blip r:embed="rId4" cstate="print"/>
          <a:srcRect/>
          <a:stretch>
            <a:fillRect/>
          </a:stretch>
        </p:blipFill>
        <p:spPr bwMode="auto">
          <a:xfrm>
            <a:off x="683568" y="3645024"/>
            <a:ext cx="7900715" cy="1125827"/>
          </a:xfrm>
          <a:prstGeom prst="rect">
            <a:avLst/>
          </a:prstGeom>
          <a:noFill/>
          <a:ln w="6350">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6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86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fade">
                                      <p:cBhvr>
                                        <p:cTn id="15" dur="2000"/>
                                        <p:tgtEl>
                                          <p:spTgt spid="1027"/>
                                        </p:tgtEl>
                                      </p:cBhvr>
                                    </p:animEffect>
                                  </p:childTnLst>
                                </p:cTn>
                              </p:par>
                              <p:par>
                                <p:cTn id="16" presetID="10" presetClass="entr" presetSubtype="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fade">
                                      <p:cBhvr>
                                        <p:cTn id="18"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4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1"/>
          <p:cNvSpPr>
            <a:spLocks noGrp="1"/>
          </p:cNvSpPr>
          <p:nvPr>
            <p:ph type="ftr" sz="quarter" idx="10"/>
          </p:nvPr>
        </p:nvSpPr>
        <p:spPr/>
        <p:txBody>
          <a:bodyPr/>
          <a:lstStyle/>
          <a:p>
            <a:r>
              <a:rPr lang="es-ES" smtClean="0"/>
              <a:t>Attacks to SAP Web Applications</a:t>
            </a:r>
          </a:p>
        </p:txBody>
      </p:sp>
      <p:sp>
        <p:nvSpPr>
          <p:cNvPr id="15363" name="Rectangle 4"/>
          <p:cNvSpPr>
            <a:spLocks noChangeArrowheads="1"/>
          </p:cNvSpPr>
          <p:nvPr/>
        </p:nvSpPr>
        <p:spPr bwMode="auto">
          <a:xfrm>
            <a:off x="309563" y="741363"/>
            <a:ext cx="7325019" cy="732508"/>
          </a:xfrm>
          <a:prstGeom prst="rect">
            <a:avLst/>
          </a:prstGeom>
          <a:noFill/>
          <a:ln w="38100">
            <a:noFill/>
            <a:miter lim="800000"/>
            <a:headEnd/>
            <a:tailEnd/>
          </a:ln>
        </p:spPr>
        <p:txBody>
          <a:bodyPr wrap="none">
            <a:spAutoFit/>
          </a:bodyPr>
          <a:lstStyle/>
          <a:p>
            <a:pPr algn="l">
              <a:buFont typeface="Math1" charset="0"/>
              <a:buNone/>
            </a:pPr>
            <a:r>
              <a:rPr lang="en-US" sz="3200" b="1" u="none" dirty="0" smtClean="0">
                <a:solidFill>
                  <a:srgbClr val="FF8939"/>
                </a:solidFill>
                <a:latin typeface="Arial" pitchFamily="34" charset="0"/>
              </a:rPr>
              <a:t>But… is it more than just Web apps?</a:t>
            </a:r>
            <a:endParaRPr lang="en-US" sz="3200" b="1" u="none" dirty="0">
              <a:solidFill>
                <a:srgbClr val="FF8939"/>
              </a:solidFill>
              <a:latin typeface="Arial" pitchFamily="34" charset="0"/>
            </a:endParaRPr>
          </a:p>
        </p:txBody>
      </p:sp>
      <p:sp>
        <p:nvSpPr>
          <p:cNvPr id="15364"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5365"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648647" name="Text Box 7"/>
          <p:cNvSpPr txBox="1">
            <a:spLocks noChangeAspect="1" noChangeArrowheads="1"/>
          </p:cNvSpPr>
          <p:nvPr/>
        </p:nvSpPr>
        <p:spPr bwMode="auto">
          <a:xfrm>
            <a:off x="323850" y="1579563"/>
            <a:ext cx="8820150" cy="4293483"/>
          </a:xfrm>
          <a:prstGeom prst="rect">
            <a:avLst/>
          </a:prstGeom>
          <a:noFill/>
          <a:ln w="9525">
            <a:noFill/>
            <a:miter lim="800000"/>
            <a:headEnd/>
            <a:tailEnd/>
          </a:ln>
        </p:spPr>
        <p:txBody>
          <a:bodyPr>
            <a:spAutoFit/>
          </a:bodyPr>
          <a:lstStyle/>
          <a:p>
            <a:pPr algn="l">
              <a:buFont typeface="Liberation Serif" pitchFamily="18" charset="0"/>
              <a:buChar char="●"/>
            </a:pPr>
            <a:r>
              <a:rPr lang="en-US" sz="2100" u="none" dirty="0">
                <a:latin typeface="Arial" pitchFamily="34" charset="0"/>
                <a:cs typeface="Arial" pitchFamily="34" charset="0"/>
              </a:rPr>
              <a:t> </a:t>
            </a:r>
            <a:r>
              <a:rPr lang="en-US" sz="2100" u="none" dirty="0" smtClean="0">
                <a:latin typeface="Arial" pitchFamily="34" charset="0"/>
                <a:cs typeface="Arial" pitchFamily="34" charset="0"/>
              </a:rPr>
              <a:t>Even if companies </a:t>
            </a:r>
            <a:r>
              <a:rPr lang="en-US" sz="2100" b="1" u="none" dirty="0" smtClean="0">
                <a:latin typeface="Arial" pitchFamily="34" charset="0"/>
                <a:cs typeface="Arial" pitchFamily="34" charset="0"/>
              </a:rPr>
              <a:t>believe they are not online, many of them are</a:t>
            </a:r>
            <a:r>
              <a:rPr lang="en-US" sz="2100" u="none" dirty="0" smtClean="0">
                <a:latin typeface="Arial" pitchFamily="34" charset="0"/>
                <a:cs typeface="Arial" pitchFamily="34" charset="0"/>
              </a:rPr>
              <a:t>!</a:t>
            </a:r>
          </a:p>
          <a:p>
            <a:pPr algn="l">
              <a:buFont typeface="Liberation Serif" pitchFamily="18" charset="0"/>
              <a:buChar char="●"/>
            </a:pPr>
            <a:r>
              <a:rPr lang="en-US" sz="2100" u="none" dirty="0" smtClean="0">
                <a:latin typeface="Arial" pitchFamily="34" charset="0"/>
                <a:cs typeface="Arial" pitchFamily="34" charset="0"/>
              </a:rPr>
              <a:t> When you acquire the SAP software license, the agreement specifies that </a:t>
            </a:r>
            <a:r>
              <a:rPr lang="en-US" sz="2100" b="1" u="none" dirty="0" smtClean="0">
                <a:latin typeface="Arial" pitchFamily="34" charset="0"/>
                <a:cs typeface="Arial" pitchFamily="34" charset="0"/>
              </a:rPr>
              <a:t>you have to allow remote access</a:t>
            </a:r>
            <a:r>
              <a:rPr lang="en-US" sz="2100" u="none" dirty="0" smtClean="0">
                <a:latin typeface="Arial" pitchFamily="34" charset="0"/>
                <a:cs typeface="Arial" pitchFamily="34" charset="0"/>
              </a:rPr>
              <a:t> through a special component called </a:t>
            </a:r>
            <a:r>
              <a:rPr lang="en-US" sz="2100" b="1" u="none" dirty="0" err="1" smtClean="0">
                <a:latin typeface="Arial" pitchFamily="34" charset="0"/>
                <a:cs typeface="Arial" pitchFamily="34" charset="0"/>
              </a:rPr>
              <a:t>SAProuter</a:t>
            </a:r>
            <a:r>
              <a:rPr lang="en-US" sz="2100" b="1" u="none" dirty="0" smtClean="0">
                <a:latin typeface="Arial" pitchFamily="34" charset="0"/>
                <a:cs typeface="Arial" pitchFamily="34" charset="0"/>
              </a:rPr>
              <a:t>.</a:t>
            </a:r>
          </a:p>
          <a:p>
            <a:pPr algn="l">
              <a:buFont typeface="Liberation Serif" pitchFamily="18" charset="0"/>
              <a:buChar char="●"/>
            </a:pPr>
            <a:endParaRPr lang="en-US" sz="2100" b="1" u="none" dirty="0" smtClean="0">
              <a:latin typeface="Arial" pitchFamily="34" charset="0"/>
              <a:cs typeface="Arial" pitchFamily="34" charset="0"/>
            </a:endParaRPr>
          </a:p>
          <a:p>
            <a:pPr algn="l">
              <a:buFont typeface="Liberation Serif" pitchFamily="18" charset="0"/>
              <a:buChar char="●"/>
            </a:pPr>
            <a:r>
              <a:rPr lang="en-US" sz="2100" u="none" dirty="0" smtClean="0">
                <a:latin typeface="Arial" pitchFamily="34" charset="0"/>
                <a:cs typeface="Arial" pitchFamily="34" charset="0"/>
              </a:rPr>
              <a:t> Network services such as the Dispatcher, Gateway, Management Console, Message Server, P4 interface, etc. should never touch the Internet…</a:t>
            </a:r>
          </a:p>
          <a:p>
            <a:pPr algn="l">
              <a:buFont typeface="Liberation Serif" pitchFamily="18" charset="0"/>
              <a:buChar char="●"/>
            </a:pPr>
            <a:endParaRPr lang="en-US" sz="2100" b="1" u="none" dirty="0" smtClean="0">
              <a:latin typeface="Arial" pitchFamily="34" charset="0"/>
              <a:cs typeface="Arial" pitchFamily="34" charset="0"/>
            </a:endParaRPr>
          </a:p>
          <a:p>
            <a:pPr algn="l">
              <a:buFont typeface="Liberation Serif" pitchFamily="18" charset="0"/>
              <a:buChar char="●"/>
            </a:pPr>
            <a:r>
              <a:rPr lang="en-US" sz="2100" b="1" u="none" dirty="0" smtClean="0">
                <a:latin typeface="Arial" pitchFamily="34" charset="0"/>
                <a:cs typeface="Arial" pitchFamily="34" charset="0"/>
              </a:rPr>
              <a:t> What’s the reality?</a:t>
            </a:r>
            <a:endParaRPr lang="en-US" sz="2100" u="none" dirty="0">
              <a:latin typeface="Arial" pitchFamily="34" charset="0"/>
              <a:cs typeface="Arial" pitchFamily="34" charset="0"/>
            </a:endParaRPr>
          </a:p>
        </p:txBody>
      </p:sp>
      <p:sp>
        <p:nvSpPr>
          <p:cNvPr id="1536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6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86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86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86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1"/>
          <p:cNvSpPr>
            <a:spLocks noGrp="1"/>
          </p:cNvSpPr>
          <p:nvPr>
            <p:ph type="ftr" sz="quarter" idx="10"/>
          </p:nvPr>
        </p:nvSpPr>
        <p:spPr/>
        <p:txBody>
          <a:bodyPr/>
          <a:lstStyle/>
          <a:p>
            <a:r>
              <a:rPr lang="es-ES" smtClean="0"/>
              <a:t>Attacks to SAP Web Applications</a:t>
            </a:r>
          </a:p>
        </p:txBody>
      </p:sp>
      <p:sp>
        <p:nvSpPr>
          <p:cNvPr id="15363" name="Rectangle 4"/>
          <p:cNvSpPr>
            <a:spLocks noChangeArrowheads="1"/>
          </p:cNvSpPr>
          <p:nvPr/>
        </p:nvSpPr>
        <p:spPr bwMode="auto">
          <a:xfrm>
            <a:off x="309563" y="741363"/>
            <a:ext cx="7325019" cy="732508"/>
          </a:xfrm>
          <a:prstGeom prst="rect">
            <a:avLst/>
          </a:prstGeom>
          <a:noFill/>
          <a:ln w="38100">
            <a:noFill/>
            <a:miter lim="800000"/>
            <a:headEnd/>
            <a:tailEnd/>
          </a:ln>
        </p:spPr>
        <p:txBody>
          <a:bodyPr wrap="none">
            <a:spAutoFit/>
          </a:bodyPr>
          <a:lstStyle/>
          <a:p>
            <a:pPr algn="l">
              <a:buFont typeface="Math1" charset="0"/>
              <a:buNone/>
            </a:pPr>
            <a:r>
              <a:rPr lang="en-US" sz="3200" b="1" u="none" dirty="0" smtClean="0">
                <a:solidFill>
                  <a:srgbClr val="FF8939"/>
                </a:solidFill>
                <a:latin typeface="Arial" pitchFamily="34" charset="0"/>
              </a:rPr>
              <a:t>But… is it more than just Web apps?</a:t>
            </a:r>
            <a:endParaRPr lang="en-US" sz="3200" b="1" u="none" dirty="0">
              <a:solidFill>
                <a:srgbClr val="FF8939"/>
              </a:solidFill>
              <a:latin typeface="Arial" pitchFamily="34" charset="0"/>
            </a:endParaRPr>
          </a:p>
        </p:txBody>
      </p:sp>
      <p:sp>
        <p:nvSpPr>
          <p:cNvPr id="15364"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5365"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648647" name="Text Box 7"/>
          <p:cNvSpPr txBox="1">
            <a:spLocks noChangeAspect="1" noChangeArrowheads="1"/>
          </p:cNvSpPr>
          <p:nvPr/>
        </p:nvSpPr>
        <p:spPr bwMode="auto">
          <a:xfrm>
            <a:off x="323850" y="1579563"/>
            <a:ext cx="8820150" cy="4724370"/>
          </a:xfrm>
          <a:prstGeom prst="rect">
            <a:avLst/>
          </a:prstGeom>
          <a:noFill/>
          <a:ln w="9525">
            <a:noFill/>
            <a:miter lim="800000"/>
            <a:headEnd/>
            <a:tailEnd/>
          </a:ln>
        </p:spPr>
        <p:txBody>
          <a:bodyPr>
            <a:spAutoFit/>
          </a:bodyPr>
          <a:lstStyle/>
          <a:p>
            <a:pPr algn="l">
              <a:lnSpc>
                <a:spcPct val="100000"/>
              </a:lnSpc>
              <a:buFont typeface="Liberation Serif" pitchFamily="18" charset="0"/>
              <a:buChar char="●"/>
            </a:pPr>
            <a:r>
              <a:rPr lang="en-US" sz="2100" u="none" dirty="0" smtClean="0">
                <a:latin typeface="Arial" pitchFamily="34" charset="0"/>
                <a:cs typeface="Arial" pitchFamily="34" charset="0"/>
              </a:rPr>
              <a:t> The </a:t>
            </a:r>
            <a:r>
              <a:rPr lang="en-US" sz="2100" b="1" u="none" dirty="0" smtClean="0">
                <a:latin typeface="Arial" pitchFamily="34" charset="0"/>
                <a:cs typeface="Arial" pitchFamily="34" charset="0"/>
              </a:rPr>
              <a:t>non-profit</a:t>
            </a:r>
            <a:r>
              <a:rPr lang="en-US" sz="2100" u="none" dirty="0" smtClean="0">
                <a:latin typeface="Arial" pitchFamily="34" charset="0"/>
                <a:cs typeface="Arial" pitchFamily="34" charset="0"/>
              </a:rPr>
              <a:t> security research group </a:t>
            </a:r>
            <a:r>
              <a:rPr lang="en-US" sz="2100" i="1" u="none" dirty="0" err="1" smtClean="0">
                <a:latin typeface="Arial" pitchFamily="34" charset="0"/>
                <a:cs typeface="Arial" pitchFamily="34" charset="0"/>
                <a:hlinkClick r:id="rId3"/>
              </a:rPr>
              <a:t>Mateslab</a:t>
            </a:r>
            <a:r>
              <a:rPr lang="en-US" sz="2100" i="1" u="none" dirty="0" smtClean="0">
                <a:latin typeface="Arial" pitchFamily="34" charset="0"/>
                <a:cs typeface="Arial" pitchFamily="34" charset="0"/>
              </a:rPr>
              <a:t> </a:t>
            </a:r>
            <a:r>
              <a:rPr lang="en-US" sz="2100" u="none" dirty="0" smtClean="0">
                <a:latin typeface="Arial" pitchFamily="34" charset="0"/>
                <a:cs typeface="Arial" pitchFamily="34" charset="0"/>
              </a:rPr>
              <a:t>is analyzing the availability of SAP services in the Internet. </a:t>
            </a:r>
            <a:r>
              <a:rPr lang="en-US" sz="2100" i="1" u="none" dirty="0" smtClean="0">
                <a:latin typeface="Arial" pitchFamily="34" charset="0"/>
                <a:cs typeface="Arial" pitchFamily="34" charset="0"/>
              </a:rPr>
              <a:t> </a:t>
            </a:r>
          </a:p>
          <a:p>
            <a:pPr algn="l">
              <a:lnSpc>
                <a:spcPct val="100000"/>
              </a:lnSpc>
              <a:buFont typeface="Liberation Serif" pitchFamily="18" charset="0"/>
              <a:buChar char="●"/>
            </a:pPr>
            <a:endParaRPr lang="en-US" sz="2100" i="1" u="none" dirty="0" smtClean="0">
              <a:latin typeface="Arial" pitchFamily="34" charset="0"/>
              <a:cs typeface="Arial" pitchFamily="34" charset="0"/>
            </a:endParaRPr>
          </a:p>
          <a:p>
            <a:pPr algn="l">
              <a:lnSpc>
                <a:spcPct val="100000"/>
              </a:lnSpc>
              <a:buFont typeface="Liberation Serif" pitchFamily="18" charset="0"/>
              <a:buChar char="●"/>
            </a:pPr>
            <a:r>
              <a:rPr lang="en-US" sz="2100" i="1" u="none" dirty="0" smtClean="0">
                <a:latin typeface="Arial" pitchFamily="34" charset="0"/>
                <a:cs typeface="Arial" pitchFamily="34" charset="0"/>
              </a:rPr>
              <a:t> </a:t>
            </a:r>
            <a:r>
              <a:rPr lang="en-US" sz="2100" u="none" dirty="0" smtClean="0">
                <a:latin typeface="Arial" pitchFamily="34" charset="0"/>
                <a:cs typeface="Arial" pitchFamily="34" charset="0"/>
              </a:rPr>
              <a:t>According to SHODAN, there are </a:t>
            </a:r>
            <a:r>
              <a:rPr lang="en-US" sz="2100" b="1" u="none" dirty="0" smtClean="0">
                <a:latin typeface="Arial" pitchFamily="34" charset="0"/>
                <a:cs typeface="Arial" pitchFamily="34" charset="0"/>
              </a:rPr>
              <a:t>45</a:t>
            </a:r>
            <a:r>
              <a:rPr lang="en-US" sz="2100" u="none" dirty="0" smtClean="0">
                <a:latin typeface="Arial" pitchFamily="34" charset="0"/>
                <a:cs typeface="Arial" pitchFamily="34" charset="0"/>
              </a:rPr>
              <a:t> systems with SAP Web servers in the Netherlands.</a:t>
            </a:r>
            <a:r>
              <a:rPr lang="en-US" sz="2100" i="1" u="none" dirty="0" smtClean="0">
                <a:latin typeface="Arial" pitchFamily="34" charset="0"/>
                <a:cs typeface="Arial" pitchFamily="34" charset="0"/>
              </a:rPr>
              <a:t> </a:t>
            </a:r>
          </a:p>
          <a:p>
            <a:pPr algn="l">
              <a:lnSpc>
                <a:spcPct val="100000"/>
              </a:lnSpc>
              <a:buFont typeface="Liberation Serif" pitchFamily="18" charset="0"/>
              <a:buChar char="●"/>
            </a:pPr>
            <a:endParaRPr lang="en-US" sz="2100" i="1" u="none" dirty="0" smtClean="0">
              <a:latin typeface="Arial" pitchFamily="34" charset="0"/>
              <a:cs typeface="Arial" pitchFamily="34" charset="0"/>
            </a:endParaRPr>
          </a:p>
          <a:p>
            <a:pPr algn="l">
              <a:lnSpc>
                <a:spcPct val="100000"/>
              </a:lnSpc>
              <a:buFont typeface="Liberation Serif" pitchFamily="18" charset="0"/>
              <a:buChar char="●"/>
            </a:pPr>
            <a:r>
              <a:rPr lang="en-US" sz="2100" i="1" u="none" dirty="0" smtClean="0">
                <a:latin typeface="Arial" pitchFamily="34" charset="0"/>
                <a:cs typeface="Arial" pitchFamily="34" charset="0"/>
              </a:rPr>
              <a:t> </a:t>
            </a:r>
            <a:r>
              <a:rPr lang="en-US" sz="2100" u="none" dirty="0" smtClean="0">
                <a:latin typeface="Arial" pitchFamily="34" charset="0"/>
                <a:cs typeface="Arial" pitchFamily="34" charset="0"/>
              </a:rPr>
              <a:t>Based on </a:t>
            </a:r>
            <a:r>
              <a:rPr lang="en-US" sz="2100" u="none" dirty="0" err="1" smtClean="0">
                <a:latin typeface="Arial" pitchFamily="34" charset="0"/>
                <a:cs typeface="Arial" pitchFamily="34" charset="0"/>
              </a:rPr>
              <a:t>Mateslab</a:t>
            </a:r>
            <a:r>
              <a:rPr lang="en-US" sz="2100" u="none" dirty="0" smtClean="0">
                <a:latin typeface="Arial" pitchFamily="34" charset="0"/>
                <a:cs typeface="Arial" pitchFamily="34" charset="0"/>
              </a:rPr>
              <a:t> initial results, there are </a:t>
            </a:r>
            <a:r>
              <a:rPr lang="en-US" sz="2100" b="1" u="none" dirty="0" smtClean="0">
                <a:latin typeface="Arial" pitchFamily="34" charset="0"/>
                <a:cs typeface="Arial" pitchFamily="34" charset="0"/>
              </a:rPr>
              <a:t>presumably </a:t>
            </a:r>
            <a:r>
              <a:rPr lang="en-US" sz="2100" u="none" dirty="0" smtClean="0">
                <a:latin typeface="Arial" pitchFamily="34" charset="0"/>
                <a:cs typeface="Arial" pitchFamily="34" charset="0"/>
              </a:rPr>
              <a:t>at least </a:t>
            </a:r>
            <a:r>
              <a:rPr lang="en-US" sz="2100" b="1" u="none" dirty="0" smtClean="0">
                <a:latin typeface="Arial" pitchFamily="34" charset="0"/>
                <a:cs typeface="Arial" pitchFamily="34" charset="0"/>
              </a:rPr>
              <a:t>16 systems </a:t>
            </a:r>
            <a:r>
              <a:rPr lang="en-US" sz="2100" u="none" dirty="0" smtClean="0">
                <a:latin typeface="Arial" pitchFamily="34" charset="0"/>
                <a:cs typeface="Arial" pitchFamily="34" charset="0"/>
              </a:rPr>
              <a:t>exposing the </a:t>
            </a:r>
            <a:r>
              <a:rPr lang="en-US" sz="2100" u="none" dirty="0" err="1" smtClean="0">
                <a:latin typeface="Arial" pitchFamily="34" charset="0"/>
                <a:cs typeface="Arial" pitchFamily="34" charset="0"/>
              </a:rPr>
              <a:t>SAProuter</a:t>
            </a:r>
            <a:r>
              <a:rPr lang="en-US" sz="2100" u="none" dirty="0" smtClean="0">
                <a:latin typeface="Arial" pitchFamily="34" charset="0"/>
                <a:cs typeface="Arial" pitchFamily="34" charset="0"/>
              </a:rPr>
              <a:t> to the Internet in the NL.</a:t>
            </a:r>
          </a:p>
          <a:p>
            <a:pPr algn="l">
              <a:lnSpc>
                <a:spcPct val="100000"/>
              </a:lnSpc>
              <a:buFont typeface="Liberation Serif" pitchFamily="18" charset="0"/>
              <a:buChar char="●"/>
            </a:pPr>
            <a:endParaRPr lang="en-US" sz="2100" u="none" dirty="0" smtClean="0">
              <a:latin typeface="Arial" pitchFamily="34" charset="0"/>
              <a:cs typeface="Arial" pitchFamily="34" charset="0"/>
            </a:endParaRPr>
          </a:p>
          <a:p>
            <a:pPr algn="l">
              <a:lnSpc>
                <a:spcPct val="100000"/>
              </a:lnSpc>
              <a:buFont typeface="Liberation Serif" pitchFamily="18" charset="0"/>
              <a:buChar char="●"/>
            </a:pPr>
            <a:r>
              <a:rPr lang="en-US" sz="2100" b="1" i="1" u="none" dirty="0" smtClean="0">
                <a:latin typeface="Arial" pitchFamily="34" charset="0"/>
                <a:cs typeface="Arial" pitchFamily="34" charset="0"/>
              </a:rPr>
              <a:t> </a:t>
            </a:r>
            <a:r>
              <a:rPr lang="en-US" sz="2100" i="1" u="none" dirty="0" smtClean="0">
                <a:latin typeface="Arial" pitchFamily="34" charset="0"/>
                <a:cs typeface="Arial" pitchFamily="34" charset="0"/>
              </a:rPr>
              <a:t>Work in progress to assess the entire Internet looking for ERP systems, understanding our current exposure.</a:t>
            </a:r>
          </a:p>
          <a:p>
            <a:pPr algn="l">
              <a:lnSpc>
                <a:spcPct val="100000"/>
              </a:lnSpc>
              <a:buNone/>
            </a:pPr>
            <a:r>
              <a:rPr lang="en-US" sz="1800" i="1" u="none" dirty="0" smtClean="0">
                <a:latin typeface="Arial" pitchFamily="34" charset="0"/>
                <a:cs typeface="Arial" pitchFamily="34" charset="0"/>
              </a:rPr>
              <a:t> </a:t>
            </a:r>
          </a:p>
          <a:p>
            <a:pPr algn="l">
              <a:lnSpc>
                <a:spcPct val="100000"/>
              </a:lnSpc>
              <a:buNone/>
            </a:pPr>
            <a:r>
              <a:rPr lang="en-US" sz="1800" i="1" u="none" dirty="0" smtClean="0">
                <a:latin typeface="Arial" pitchFamily="34" charset="0"/>
                <a:cs typeface="Arial" pitchFamily="34" charset="0"/>
              </a:rPr>
              <a:t>Special thanks to Sebastian Garcia, Veronica </a:t>
            </a:r>
            <a:r>
              <a:rPr lang="en-US" sz="1800" i="1" u="none" dirty="0" err="1" smtClean="0">
                <a:latin typeface="Arial" pitchFamily="34" charset="0"/>
                <a:cs typeface="Arial" pitchFamily="34" charset="0"/>
              </a:rPr>
              <a:t>Valeros</a:t>
            </a:r>
            <a:r>
              <a:rPr lang="en-US" sz="1800" i="1" u="none" dirty="0" smtClean="0">
                <a:latin typeface="Arial" pitchFamily="34" charset="0"/>
                <a:cs typeface="Arial" pitchFamily="34" charset="0"/>
              </a:rPr>
              <a:t> </a:t>
            </a:r>
          </a:p>
          <a:p>
            <a:pPr algn="l">
              <a:lnSpc>
                <a:spcPct val="100000"/>
              </a:lnSpc>
              <a:buNone/>
            </a:pPr>
            <a:r>
              <a:rPr lang="en-US" sz="1800" i="1" u="none" dirty="0" smtClean="0">
                <a:latin typeface="Arial" pitchFamily="34" charset="0"/>
                <a:cs typeface="Arial" pitchFamily="34" charset="0"/>
              </a:rPr>
              <a:t>and Agustin </a:t>
            </a:r>
            <a:r>
              <a:rPr lang="en-US" sz="1800" i="1" u="none" dirty="0" err="1" smtClean="0">
                <a:latin typeface="Arial" pitchFamily="34" charset="0"/>
                <a:cs typeface="Arial" pitchFamily="34" charset="0"/>
              </a:rPr>
              <a:t>Gugliotta</a:t>
            </a:r>
            <a:r>
              <a:rPr lang="en-US" sz="1800" i="1" u="none" dirty="0" smtClean="0">
                <a:latin typeface="Arial" pitchFamily="34" charset="0"/>
                <a:cs typeface="Arial" pitchFamily="34" charset="0"/>
              </a:rPr>
              <a:t> for their amazing work. </a:t>
            </a:r>
          </a:p>
          <a:p>
            <a:pPr algn="l">
              <a:lnSpc>
                <a:spcPct val="100000"/>
              </a:lnSpc>
              <a:buNone/>
            </a:pPr>
            <a:r>
              <a:rPr lang="en-US" sz="1600" b="1" i="1" u="none" dirty="0" smtClean="0">
                <a:latin typeface="Arial" pitchFamily="34" charset="0"/>
                <a:cs typeface="Arial" pitchFamily="34" charset="0"/>
              </a:rPr>
              <a:t>Check out their </a:t>
            </a:r>
            <a:r>
              <a:rPr lang="en-US" sz="1600" b="1" i="1" u="none" dirty="0" err="1" smtClean="0">
                <a:latin typeface="Arial" pitchFamily="34" charset="0"/>
                <a:cs typeface="Arial" pitchFamily="34" charset="0"/>
              </a:rPr>
              <a:t>dnmap</a:t>
            </a:r>
            <a:r>
              <a:rPr lang="en-US" sz="1600" b="1" i="1" u="none" dirty="0" smtClean="0">
                <a:latin typeface="Arial" pitchFamily="34" charset="0"/>
                <a:cs typeface="Arial" pitchFamily="34" charset="0"/>
              </a:rPr>
              <a:t> project! </a:t>
            </a:r>
            <a:endParaRPr lang="en-US" sz="1600" b="1" i="1" u="none" dirty="0">
              <a:latin typeface="Arial" pitchFamily="34" charset="0"/>
              <a:cs typeface="Arial" pitchFamily="34" charset="0"/>
            </a:endParaRPr>
          </a:p>
        </p:txBody>
      </p:sp>
      <p:sp>
        <p:nvSpPr>
          <p:cNvPr id="1536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pic>
        <p:nvPicPr>
          <p:cNvPr id="2051" name="Picture 3" descr="C:\Documents and Settings\ruzo\Desktop\Images\mateslab-hackspace-logo.gif"/>
          <p:cNvPicPr>
            <a:picLocks noChangeAspect="1" noChangeArrowheads="1"/>
          </p:cNvPicPr>
          <p:nvPr/>
        </p:nvPicPr>
        <p:blipFill>
          <a:blip r:embed="rId4" cstate="print"/>
          <a:srcRect/>
          <a:stretch>
            <a:fillRect/>
          </a:stretch>
        </p:blipFill>
        <p:spPr bwMode="auto">
          <a:xfrm>
            <a:off x="7020272" y="5085184"/>
            <a:ext cx="1565458" cy="994018"/>
          </a:xfrm>
          <a:prstGeom prst="rect">
            <a:avLst/>
          </a:prstGeom>
          <a:noFill/>
        </p:spPr>
      </p:pic>
      <p:sp>
        <p:nvSpPr>
          <p:cNvPr id="10" name="Rectangle 9"/>
          <p:cNvSpPr/>
          <p:nvPr/>
        </p:nvSpPr>
        <p:spPr>
          <a:xfrm>
            <a:off x="6516216" y="6021288"/>
            <a:ext cx="2461763" cy="412421"/>
          </a:xfrm>
          <a:prstGeom prst="rect">
            <a:avLst/>
          </a:prstGeom>
        </p:spPr>
        <p:txBody>
          <a:bodyPr wrap="none">
            <a:spAutoFit/>
          </a:bodyPr>
          <a:lstStyle/>
          <a:p>
            <a:pPr>
              <a:buNone/>
            </a:pPr>
            <a:r>
              <a:rPr lang="en-US" sz="1200" u="none" dirty="0" smtClean="0">
                <a:latin typeface="Arial Black" pitchFamily="34" charset="0"/>
              </a:rPr>
              <a:t>www.</a:t>
            </a:r>
            <a:r>
              <a:rPr lang="en-US" sz="1600" u="none" dirty="0" smtClean="0">
                <a:latin typeface="Arial Black" pitchFamily="34" charset="0"/>
              </a:rPr>
              <a:t>MatesLab</a:t>
            </a:r>
            <a:r>
              <a:rPr lang="en-US" sz="1200" u="none" dirty="0" smtClean="0">
                <a:latin typeface="Arial Black" pitchFamily="34" charset="0"/>
              </a:rPr>
              <a:t>.com.ar</a:t>
            </a:r>
            <a:endParaRPr lang="en-US" sz="1600" u="none" dirty="0">
              <a:latin typeface="Arial Black"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1"/>
          <p:cNvSpPr>
            <a:spLocks noGrp="1"/>
          </p:cNvSpPr>
          <p:nvPr>
            <p:ph type="ftr" sz="quarter" idx="10"/>
          </p:nvPr>
        </p:nvSpPr>
        <p:spPr/>
        <p:txBody>
          <a:bodyPr/>
          <a:lstStyle/>
          <a:p>
            <a:r>
              <a:rPr lang="es-ES" smtClean="0"/>
              <a:t>Attacks to SAP Web Applications</a:t>
            </a:r>
          </a:p>
        </p:txBody>
      </p:sp>
      <p:sp>
        <p:nvSpPr>
          <p:cNvPr id="1640450" name="Rectangle 2"/>
          <p:cNvSpPr>
            <a:spLocks noChangeArrowheads="1"/>
          </p:cNvSpPr>
          <p:nvPr/>
        </p:nvSpPr>
        <p:spPr bwMode="auto">
          <a:xfrm>
            <a:off x="391294" y="1628800"/>
            <a:ext cx="8285162" cy="1406525"/>
          </a:xfrm>
          <a:prstGeom prst="rect">
            <a:avLst/>
          </a:prstGeom>
          <a:noFill/>
          <a:ln w="12700">
            <a:noFill/>
            <a:miter lim="800000"/>
            <a:headEnd/>
            <a:tailEnd/>
          </a:ln>
          <a:effectLst/>
        </p:spPr>
        <p:txBody>
          <a:bodyPr lIns="90488" tIns="44450" rIns="90488" bIns="44450"/>
          <a:lstStyle/>
          <a:p>
            <a:pPr marL="342900" indent="-342900" algn="ctr">
              <a:lnSpc>
                <a:spcPct val="100000"/>
              </a:lnSpc>
              <a:spcBef>
                <a:spcPct val="20000"/>
              </a:spcBef>
              <a:buClr>
                <a:srgbClr val="00DFCA"/>
              </a:buClr>
              <a:buSzPct val="75000"/>
              <a:buFont typeface="Arial Black" pitchFamily="34" charset="0"/>
              <a:buNone/>
              <a:defRPr/>
            </a:pPr>
            <a:r>
              <a:rPr lang="en-US" sz="6000" u="none" dirty="0" smtClean="0">
                <a:effectLst>
                  <a:outerShdw blurRad="38100" dist="38100" dir="2700000" algn="tl">
                    <a:srgbClr val="C0C0C0"/>
                  </a:outerShdw>
                </a:effectLst>
                <a:latin typeface="Arial" pitchFamily="34" charset="0"/>
              </a:rPr>
              <a:t>- From the Trenches - The Current Security Level of SAP Implementations</a:t>
            </a:r>
            <a:endParaRPr lang="en-US" sz="6000" u="none" dirty="0">
              <a:effectLst>
                <a:outerShdw blurRad="38100" dist="38100" dir="2700000" algn="tl">
                  <a:srgbClr val="C0C0C0"/>
                </a:outerShdw>
              </a:effectLst>
              <a:latin typeface="Arial" pitchFamily="34" charset="0"/>
            </a:endParaRPr>
          </a:p>
        </p:txBody>
      </p:sp>
      <p:sp>
        <p:nvSpPr>
          <p:cNvPr id="17412"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1"/>
          <p:cNvSpPr>
            <a:spLocks noGrp="1"/>
          </p:cNvSpPr>
          <p:nvPr>
            <p:ph type="ftr" sz="quarter" idx="10"/>
          </p:nvPr>
        </p:nvSpPr>
        <p:spPr/>
        <p:txBody>
          <a:bodyPr/>
          <a:lstStyle/>
          <a:p>
            <a:r>
              <a:rPr lang="es-ES" smtClean="0"/>
              <a:t>Attacks to SAP Web Applications</a:t>
            </a:r>
          </a:p>
        </p:txBody>
      </p:sp>
      <p:sp>
        <p:nvSpPr>
          <p:cNvPr id="15363" name="Rectangle 4"/>
          <p:cNvSpPr>
            <a:spLocks noChangeArrowheads="1"/>
          </p:cNvSpPr>
          <p:nvPr/>
        </p:nvSpPr>
        <p:spPr bwMode="auto">
          <a:xfrm>
            <a:off x="309563" y="741363"/>
            <a:ext cx="3759362" cy="665888"/>
          </a:xfrm>
          <a:prstGeom prst="rect">
            <a:avLst/>
          </a:prstGeom>
          <a:noFill/>
          <a:ln w="38100">
            <a:noFill/>
            <a:miter lim="800000"/>
            <a:headEnd/>
            <a:tailEnd/>
          </a:ln>
        </p:spPr>
        <p:txBody>
          <a:bodyPr wrap="none">
            <a:spAutoFit/>
          </a:bodyPr>
          <a:lstStyle/>
          <a:p>
            <a:pPr algn="l">
              <a:buFont typeface="Math1" charset="0"/>
              <a:buNone/>
            </a:pPr>
            <a:r>
              <a:rPr lang="en-US" sz="3200" b="1" u="none" dirty="0" smtClean="0">
                <a:solidFill>
                  <a:srgbClr val="FF8939"/>
                </a:solidFill>
                <a:latin typeface="Arial" pitchFamily="34" charset="0"/>
              </a:rPr>
              <a:t>From the trenches</a:t>
            </a:r>
            <a:endParaRPr lang="en-US" sz="3200" b="1" u="none" dirty="0">
              <a:solidFill>
                <a:srgbClr val="FF8939"/>
              </a:solidFill>
              <a:latin typeface="Arial" pitchFamily="34" charset="0"/>
            </a:endParaRPr>
          </a:p>
        </p:txBody>
      </p:sp>
      <p:sp>
        <p:nvSpPr>
          <p:cNvPr id="15364"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rgbClr val="000000"/>
              </a:solidFill>
            </a:endParaRPr>
          </a:p>
        </p:txBody>
      </p:sp>
      <p:sp>
        <p:nvSpPr>
          <p:cNvPr id="15365"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rgbClr val="000000"/>
              </a:solidFill>
            </a:endParaRPr>
          </a:p>
        </p:txBody>
      </p:sp>
      <p:sp>
        <p:nvSpPr>
          <p:cNvPr id="1648647" name="Text Box 7"/>
          <p:cNvSpPr txBox="1">
            <a:spLocks noChangeAspect="1" noChangeArrowheads="1"/>
          </p:cNvSpPr>
          <p:nvPr/>
        </p:nvSpPr>
        <p:spPr bwMode="auto">
          <a:xfrm>
            <a:off x="323850" y="1579563"/>
            <a:ext cx="8820150" cy="5133713"/>
          </a:xfrm>
          <a:prstGeom prst="rect">
            <a:avLst/>
          </a:prstGeom>
          <a:noFill/>
          <a:ln w="9525">
            <a:noFill/>
            <a:miter lim="800000"/>
            <a:headEnd/>
            <a:tailEnd/>
          </a:ln>
        </p:spPr>
        <p:txBody>
          <a:bodyPr>
            <a:spAutoFit/>
          </a:bodyPr>
          <a:lstStyle/>
          <a:p>
            <a:pPr algn="l">
              <a:buFont typeface="Liberation Serif" pitchFamily="18" charset="0"/>
              <a:buChar char="●"/>
            </a:pPr>
            <a:r>
              <a:rPr lang="en-US" sz="2100" b="1" u="none" dirty="0" smtClean="0">
                <a:solidFill>
                  <a:srgbClr val="000000"/>
                </a:solidFill>
                <a:latin typeface="Arial" pitchFamily="34" charset="0"/>
                <a:cs typeface="Arial" pitchFamily="34" charset="0"/>
              </a:rPr>
              <a:t> Since 2005, our experts were engaged to perform numerous </a:t>
            </a:r>
            <a:r>
              <a:rPr lang="en-US" sz="2100" b="1" u="none" dirty="0" smtClean="0">
                <a:solidFill>
                  <a:srgbClr val="FF8939"/>
                </a:solidFill>
                <a:latin typeface="Arial" pitchFamily="34" charset="0"/>
                <a:cs typeface="Arial" pitchFamily="34" charset="0"/>
              </a:rPr>
              <a:t>SAP Penetration Tests</a:t>
            </a:r>
            <a:r>
              <a:rPr lang="en-US" sz="2100" u="none" dirty="0" smtClean="0">
                <a:solidFill>
                  <a:srgbClr val="000000"/>
                </a:solidFill>
                <a:latin typeface="Arial" pitchFamily="34" charset="0"/>
                <a:cs typeface="Arial" pitchFamily="34" charset="0"/>
              </a:rPr>
              <a:t>, including some of the largest organizations of the world. </a:t>
            </a:r>
          </a:p>
          <a:p>
            <a:pPr algn="l">
              <a:buFont typeface="Liberation Serif" pitchFamily="18" charset="0"/>
              <a:buChar char="●"/>
            </a:pPr>
            <a:r>
              <a:rPr lang="en-US" sz="2100" u="none" dirty="0" smtClean="0">
                <a:solidFill>
                  <a:srgbClr val="000000"/>
                </a:solidFill>
                <a:latin typeface="Arial" pitchFamily="34" charset="0"/>
                <a:cs typeface="Arial" pitchFamily="34" charset="0"/>
              </a:rPr>
              <a:t> We have </a:t>
            </a:r>
            <a:r>
              <a:rPr lang="en-US" sz="2100" b="1" u="none" dirty="0" smtClean="0">
                <a:solidFill>
                  <a:srgbClr val="000000"/>
                </a:solidFill>
                <a:latin typeface="Arial" pitchFamily="34" charset="0"/>
                <a:cs typeface="Arial" pitchFamily="34" charset="0"/>
              </a:rPr>
              <a:t>evaluated more than 550 SAP Application Servers</a:t>
            </a:r>
            <a:r>
              <a:rPr lang="en-US" sz="2100" u="none" dirty="0" smtClean="0">
                <a:solidFill>
                  <a:srgbClr val="000000"/>
                </a:solidFill>
                <a:latin typeface="Arial" pitchFamily="34" charset="0"/>
                <a:cs typeface="Arial" pitchFamily="34" charset="0"/>
              </a:rPr>
              <a:t> in total.</a:t>
            </a:r>
          </a:p>
          <a:p>
            <a:pPr algn="l">
              <a:buFont typeface="Liberation Serif" pitchFamily="18" charset="0"/>
              <a:buChar char="●"/>
            </a:pPr>
            <a:endParaRPr lang="en-US" sz="2100" u="none" dirty="0" smtClean="0">
              <a:solidFill>
                <a:srgbClr val="000000"/>
              </a:solidFill>
              <a:latin typeface="Arial" pitchFamily="34" charset="0"/>
              <a:cs typeface="Arial" pitchFamily="34" charset="0"/>
            </a:endParaRPr>
          </a:p>
          <a:p>
            <a:pPr algn="l">
              <a:buFont typeface="Liberation Serif" pitchFamily="18" charset="0"/>
              <a:buChar char="●"/>
            </a:pPr>
            <a:r>
              <a:rPr lang="en-US" sz="2100" u="none" dirty="0" smtClean="0">
                <a:solidFill>
                  <a:srgbClr val="000000"/>
                </a:solidFill>
                <a:latin typeface="Arial" pitchFamily="34" charset="0"/>
                <a:cs typeface="Arial" pitchFamily="34" charset="0"/>
              </a:rPr>
              <a:t> A typical project’s methodology and scope:</a:t>
            </a:r>
          </a:p>
          <a:p>
            <a:pPr lvl="1" algn="l">
              <a:buFont typeface="Liberation Serif" pitchFamily="18" charset="0"/>
              <a:buChar char="●"/>
            </a:pPr>
            <a:r>
              <a:rPr lang="en-US" sz="2100" u="none" dirty="0" smtClean="0">
                <a:solidFill>
                  <a:srgbClr val="000000"/>
                </a:solidFill>
                <a:latin typeface="Arial" pitchFamily="34" charset="0"/>
                <a:cs typeface="Arial" pitchFamily="34" charset="0"/>
              </a:rPr>
              <a:t> Network access to the regular end-user network segment. </a:t>
            </a:r>
          </a:p>
          <a:p>
            <a:pPr lvl="1" algn="l">
              <a:buFont typeface="Liberation Serif" pitchFamily="18" charset="0"/>
              <a:buChar char="●"/>
            </a:pPr>
            <a:r>
              <a:rPr lang="en-US" sz="2100" u="none" dirty="0" smtClean="0">
                <a:solidFill>
                  <a:srgbClr val="000000"/>
                </a:solidFill>
                <a:latin typeface="Arial" pitchFamily="34" charset="0"/>
                <a:cs typeface="Arial" pitchFamily="34" charset="0"/>
              </a:rPr>
              <a:t> Only a list of IP addresses of target SAP servers.</a:t>
            </a:r>
          </a:p>
          <a:p>
            <a:pPr lvl="1" algn="l">
              <a:buFont typeface="Liberation Serif" pitchFamily="18" charset="0"/>
              <a:buChar char="●"/>
            </a:pPr>
            <a:r>
              <a:rPr lang="en-US" sz="2100" b="1" u="none" dirty="0" smtClean="0">
                <a:solidFill>
                  <a:srgbClr val="000000"/>
                </a:solidFill>
                <a:latin typeface="Arial" pitchFamily="34" charset="0"/>
                <a:cs typeface="Arial" pitchFamily="34" charset="0"/>
              </a:rPr>
              <a:t> NO user/password credentials provided.</a:t>
            </a:r>
          </a:p>
          <a:p>
            <a:pPr lvl="1" algn="l">
              <a:buFont typeface="Liberation Serif" pitchFamily="18" charset="0"/>
              <a:buChar char="●"/>
            </a:pPr>
            <a:endParaRPr lang="en-US" sz="2100" b="1" u="none" dirty="0" smtClean="0">
              <a:solidFill>
                <a:srgbClr val="000000"/>
              </a:solidFill>
              <a:latin typeface="Arial" pitchFamily="34" charset="0"/>
              <a:cs typeface="Arial" pitchFamily="34" charset="0"/>
            </a:endParaRPr>
          </a:p>
          <a:p>
            <a:pPr algn="l">
              <a:buFont typeface="Liberation Serif" pitchFamily="18" charset="0"/>
              <a:buChar char="●"/>
            </a:pPr>
            <a:r>
              <a:rPr lang="en-US" sz="2100" u="none" dirty="0" smtClean="0">
                <a:solidFill>
                  <a:srgbClr val="000000"/>
                </a:solidFill>
                <a:latin typeface="Arial" pitchFamily="34" charset="0"/>
                <a:cs typeface="Arial" pitchFamily="34" charset="0"/>
              </a:rPr>
              <a:t> </a:t>
            </a:r>
            <a:r>
              <a:rPr lang="en-US" sz="2100" b="1" u="none" dirty="0" smtClean="0">
                <a:solidFill>
                  <a:srgbClr val="000000"/>
                </a:solidFill>
                <a:latin typeface="Arial" pitchFamily="34" charset="0"/>
                <a:cs typeface="Arial" pitchFamily="34" charset="0"/>
              </a:rPr>
              <a:t>What have we learned?</a:t>
            </a:r>
          </a:p>
          <a:p>
            <a:pPr lvl="1" algn="l">
              <a:buFont typeface="Liberation Serif" pitchFamily="18" charset="0"/>
              <a:buChar char="●"/>
            </a:pPr>
            <a:endParaRPr lang="en-US" sz="2100" b="1" u="none" dirty="0" smtClean="0">
              <a:solidFill>
                <a:srgbClr val="000000"/>
              </a:solidFill>
              <a:latin typeface="Arial" pitchFamily="34" charset="0"/>
              <a:cs typeface="Arial" pitchFamily="34" charset="0"/>
            </a:endParaRPr>
          </a:p>
        </p:txBody>
      </p:sp>
      <p:sp>
        <p:nvSpPr>
          <p:cNvPr id="1536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6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86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86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86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486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4864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486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47"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a:spLocks noGrp="1"/>
          </p:cNvSpPr>
          <p:nvPr>
            <p:ph type="ftr" sz="quarter" idx="10"/>
          </p:nvPr>
        </p:nvSpPr>
        <p:spPr/>
        <p:txBody>
          <a:bodyPr/>
          <a:lstStyle/>
          <a:p>
            <a:r>
              <a:rPr lang="es-ES" smtClean="0"/>
              <a:t>Cyber-attacks on SAP systems</a:t>
            </a:r>
          </a:p>
        </p:txBody>
      </p:sp>
      <p:sp>
        <p:nvSpPr>
          <p:cNvPr id="5123"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5124"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5125" name="Rectangle 4"/>
          <p:cNvSpPr>
            <a:spLocks noChangeArrowheads="1"/>
          </p:cNvSpPr>
          <p:nvPr/>
        </p:nvSpPr>
        <p:spPr bwMode="auto">
          <a:xfrm>
            <a:off x="309563" y="693738"/>
            <a:ext cx="2001837" cy="652462"/>
          </a:xfrm>
          <a:prstGeom prst="rect">
            <a:avLst/>
          </a:prstGeom>
          <a:noFill/>
          <a:ln w="38100">
            <a:noFill/>
            <a:miter lim="800000"/>
            <a:headEnd/>
            <a:tailEnd/>
          </a:ln>
        </p:spPr>
        <p:txBody>
          <a:bodyPr wrap="none">
            <a:spAutoFit/>
          </a:bodyPr>
          <a:lstStyle/>
          <a:p>
            <a:pPr algn="l">
              <a:buFont typeface="Math1" charset="0"/>
              <a:buNone/>
            </a:pPr>
            <a:r>
              <a:rPr lang="en-US" sz="2800" b="1" i="1" u="none">
                <a:solidFill>
                  <a:srgbClr val="FF8939"/>
                </a:solidFill>
                <a:latin typeface="Arial" pitchFamily="34" charset="0"/>
              </a:rPr>
              <a:t>Disclaimer</a:t>
            </a:r>
          </a:p>
        </p:txBody>
      </p:sp>
      <p:sp>
        <p:nvSpPr>
          <p:cNvPr id="5126"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5127"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5128" name="Rectangle 7"/>
          <p:cNvSpPr>
            <a:spLocks noChangeArrowheads="1"/>
          </p:cNvSpPr>
          <p:nvPr/>
        </p:nvSpPr>
        <p:spPr bwMode="auto">
          <a:xfrm>
            <a:off x="903288" y="107950"/>
            <a:ext cx="6477000" cy="441325"/>
          </a:xfrm>
          <a:prstGeom prst="rect">
            <a:avLst/>
          </a:prstGeom>
          <a:noFill/>
          <a:ln w="9525">
            <a:noFill/>
            <a:miter lim="800000"/>
            <a:headEnd/>
            <a:tailEnd/>
          </a:ln>
        </p:spPr>
        <p:txBody>
          <a:bodyPr/>
          <a:lstStyle/>
          <a:p>
            <a:pPr marL="342900" indent="-342900">
              <a:lnSpc>
                <a:spcPct val="80000"/>
              </a:lnSpc>
              <a:spcBef>
                <a:spcPct val="20000"/>
              </a:spcBef>
              <a:buFontTx/>
              <a:buNone/>
            </a:pPr>
            <a:endParaRPr lang="es-AR" u="none">
              <a:solidFill>
                <a:srgbClr val="DDDDDD"/>
              </a:solidFill>
            </a:endParaRPr>
          </a:p>
        </p:txBody>
      </p:sp>
      <p:sp>
        <p:nvSpPr>
          <p:cNvPr id="5129" name="Text Box 8"/>
          <p:cNvSpPr txBox="1">
            <a:spLocks noChangeAspect="1" noChangeArrowheads="1"/>
          </p:cNvSpPr>
          <p:nvPr/>
        </p:nvSpPr>
        <p:spPr bwMode="auto">
          <a:xfrm>
            <a:off x="381000" y="1341438"/>
            <a:ext cx="8305800" cy="5064125"/>
          </a:xfrm>
          <a:prstGeom prst="rect">
            <a:avLst/>
          </a:prstGeom>
          <a:noFill/>
          <a:ln w="9525">
            <a:noFill/>
            <a:miter lim="800000"/>
            <a:headEnd/>
            <a:tailEnd/>
          </a:ln>
        </p:spPr>
        <p:txBody>
          <a:bodyPr>
            <a:spAutoFit/>
          </a:bodyPr>
          <a:lstStyle/>
          <a:p>
            <a:pPr algn="l">
              <a:buFont typeface="Wingdings" pitchFamily="2" charset="2"/>
              <a:buNone/>
            </a:pPr>
            <a:endParaRPr lang="en-US" sz="1400" u="none">
              <a:latin typeface="Arial" pitchFamily="34" charset="0"/>
              <a:cs typeface="Arial" pitchFamily="34" charset="0"/>
            </a:endParaRPr>
          </a:p>
          <a:p>
            <a:pPr algn="l">
              <a:buFont typeface="Wingdings" pitchFamily="2" charset="2"/>
              <a:buNone/>
            </a:pPr>
            <a:endParaRPr lang="en-US" sz="1400" i="1" u="none">
              <a:latin typeface="Arial" pitchFamily="34" charset="0"/>
              <a:cs typeface="Arial" pitchFamily="34" charset="0"/>
            </a:endParaRPr>
          </a:p>
          <a:p>
            <a:pPr algn="l">
              <a:buFont typeface="Wingdings" pitchFamily="2" charset="2"/>
              <a:buNone/>
            </a:pPr>
            <a:endParaRPr lang="en-US" sz="1400" i="1" u="none">
              <a:latin typeface="Arial" pitchFamily="34" charset="0"/>
              <a:cs typeface="Arial" pitchFamily="34" charset="0"/>
            </a:endParaRPr>
          </a:p>
          <a:p>
            <a:pPr algn="l">
              <a:buFont typeface="Wingdings" pitchFamily="2" charset="2"/>
              <a:buNone/>
            </a:pPr>
            <a:endParaRPr lang="en-US" sz="1400" i="1" u="none">
              <a:latin typeface="Arial" pitchFamily="34" charset="0"/>
              <a:cs typeface="Arial" pitchFamily="34" charset="0"/>
            </a:endParaRPr>
          </a:p>
          <a:p>
            <a:pPr algn="l">
              <a:buFont typeface="Wingdings" pitchFamily="2" charset="2"/>
              <a:buNone/>
            </a:pPr>
            <a:r>
              <a:rPr lang="en-US" sz="1400" i="1" u="none">
                <a:latin typeface="Arial" pitchFamily="34" charset="0"/>
                <a:cs typeface="Arial" pitchFamily="34" charset="0"/>
              </a:rPr>
              <a:t>This publication is copyright 2012 Onapsis, Inc. – All rights reserved.</a:t>
            </a:r>
          </a:p>
          <a:p>
            <a:pPr algn="l">
              <a:buFont typeface="Wingdings" pitchFamily="2" charset="2"/>
              <a:buNone/>
            </a:pPr>
            <a:endParaRPr lang="en-US" sz="1400" i="1" u="none">
              <a:latin typeface="Arial" pitchFamily="34" charset="0"/>
              <a:cs typeface="Arial" pitchFamily="34" charset="0"/>
            </a:endParaRPr>
          </a:p>
          <a:p>
            <a:pPr algn="l">
              <a:buFont typeface="Wingdings" pitchFamily="2" charset="2"/>
              <a:buNone/>
            </a:pPr>
            <a:r>
              <a:rPr lang="en-US" sz="1400" i="1" u="none">
                <a:latin typeface="Arial" pitchFamily="34" charset="0"/>
                <a:cs typeface="Arial" pitchFamily="34" charset="0"/>
              </a:rPr>
              <a:t>This publication contains references to the products of SAP AG. SAP, R/3, xApps, xApp, SAP NetWeaver, Duet, PartnerEdge, ByDesign, SAP Business ByDesign, and other SAP products and services mentioned herein are trademarks or registered trademarks of SAP AG in Germany and in several other countries all over the world.</a:t>
            </a:r>
          </a:p>
          <a:p>
            <a:pPr algn="l">
              <a:buFont typeface="Wingdings" pitchFamily="2" charset="2"/>
              <a:buNone/>
            </a:pPr>
            <a:endParaRPr lang="en-US" sz="1400" i="1" u="none">
              <a:latin typeface="Arial" pitchFamily="34" charset="0"/>
              <a:cs typeface="Arial" pitchFamily="34" charset="0"/>
            </a:endParaRPr>
          </a:p>
          <a:p>
            <a:pPr algn="l">
              <a:buFont typeface="Wingdings" pitchFamily="2" charset="2"/>
              <a:buNone/>
            </a:pPr>
            <a:r>
              <a:rPr lang="en-US" sz="1400" i="1" u="none">
                <a:latin typeface="Arial" pitchFamily="34" charset="0"/>
                <a:cs typeface="Arial" pitchFamily="34" charset="0"/>
              </a:rPr>
              <a:t>Business Objects and the Business Objects logo, BusinessObjects, Crystal Reports, Crystal Decisions, Web Intelligence, Xcelsius and other Business Objects products and services mentioned herein are trademarks or registered trademarks of Business Objects in the United States and/or other countries.</a:t>
            </a:r>
          </a:p>
          <a:p>
            <a:pPr algn="l">
              <a:buFont typeface="Wingdings" pitchFamily="2" charset="2"/>
              <a:buNone/>
            </a:pPr>
            <a:endParaRPr lang="en-US" sz="1400" i="1" u="none">
              <a:latin typeface="Arial" pitchFamily="34" charset="0"/>
              <a:cs typeface="Arial" pitchFamily="34" charset="0"/>
            </a:endParaRPr>
          </a:p>
          <a:p>
            <a:pPr algn="l">
              <a:buFont typeface="Wingdings" pitchFamily="2" charset="2"/>
              <a:buNone/>
            </a:pPr>
            <a:r>
              <a:rPr lang="en-US" sz="1400" i="1" u="none">
                <a:latin typeface="Arial" pitchFamily="34" charset="0"/>
                <a:cs typeface="Arial" pitchFamily="34" charset="0"/>
              </a:rPr>
              <a:t>SAP AG is neither the author nor the publisher of this publication and is not responsible for its content, and SAP Group shall not be liable for errors or omissions with respect to the materials.</a:t>
            </a:r>
          </a:p>
          <a:p>
            <a:pPr algn="l">
              <a:buFont typeface="Wingdings" pitchFamily="2" charset="2"/>
              <a:buNone/>
            </a:pPr>
            <a:endParaRPr lang="en-US" sz="1400" i="1" u="none">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5364"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rgbClr val="000000"/>
              </a:solidFill>
            </a:endParaRPr>
          </a:p>
        </p:txBody>
      </p:sp>
      <p:sp>
        <p:nvSpPr>
          <p:cNvPr id="15365"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rgbClr val="000000"/>
              </a:solidFill>
            </a:endParaRPr>
          </a:p>
        </p:txBody>
      </p:sp>
      <p:sp>
        <p:nvSpPr>
          <p:cNvPr id="8" name="Rectangle 7"/>
          <p:cNvSpPr/>
          <p:nvPr/>
        </p:nvSpPr>
        <p:spPr>
          <a:xfrm>
            <a:off x="1043608" y="2352245"/>
            <a:ext cx="7272808" cy="2012859"/>
          </a:xfrm>
          <a:prstGeom prst="rect">
            <a:avLst/>
          </a:prstGeom>
        </p:spPr>
        <p:txBody>
          <a:bodyPr wrap="square">
            <a:spAutoFit/>
          </a:bodyPr>
          <a:lstStyle/>
          <a:p>
            <a:pPr algn="ctr">
              <a:buFont typeface="Math1" charset="0"/>
              <a:buNone/>
            </a:pPr>
            <a:r>
              <a:rPr lang="en-US" sz="3200" b="1" u="none" dirty="0" smtClean="0">
                <a:solidFill>
                  <a:srgbClr val="FF8939"/>
                </a:solidFill>
                <a:latin typeface="Arial" pitchFamily="34" charset="0"/>
                <a:cs typeface="Arial" pitchFamily="34" charset="0"/>
              </a:rPr>
              <a:t>Over 95% </a:t>
            </a:r>
            <a:r>
              <a:rPr lang="en-US" sz="3200" b="1" u="none" dirty="0" smtClean="0">
                <a:solidFill>
                  <a:srgbClr val="FFFFFF"/>
                </a:solidFill>
                <a:latin typeface="Arial" pitchFamily="34" charset="0"/>
                <a:cs typeface="Arial" pitchFamily="34" charset="0"/>
              </a:rPr>
              <a:t>of the systems were exposed to espionage, sabotage and fraud attacks</a:t>
            </a:r>
            <a:r>
              <a:rPr lang="en-US" sz="3200" u="none" dirty="0" smtClean="0">
                <a:solidFill>
                  <a:srgbClr val="FFFFFF"/>
                </a:solidFill>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5364"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rgbClr val="000000"/>
              </a:solidFill>
            </a:endParaRPr>
          </a:p>
        </p:txBody>
      </p:sp>
      <p:sp>
        <p:nvSpPr>
          <p:cNvPr id="15365"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rgbClr val="000000"/>
              </a:solidFill>
            </a:endParaRPr>
          </a:p>
        </p:txBody>
      </p:sp>
      <p:sp>
        <p:nvSpPr>
          <p:cNvPr id="8" name="Rectangle 7"/>
          <p:cNvSpPr/>
          <p:nvPr/>
        </p:nvSpPr>
        <p:spPr>
          <a:xfrm>
            <a:off x="1043608" y="2208229"/>
            <a:ext cx="7272808" cy="2012859"/>
          </a:xfrm>
          <a:prstGeom prst="rect">
            <a:avLst/>
          </a:prstGeom>
        </p:spPr>
        <p:txBody>
          <a:bodyPr wrap="square">
            <a:spAutoFit/>
          </a:bodyPr>
          <a:lstStyle/>
          <a:p>
            <a:pPr algn="ctr">
              <a:buFont typeface="Math1" charset="0"/>
              <a:buNone/>
            </a:pPr>
            <a:r>
              <a:rPr lang="en-US" sz="3200" b="1" u="none" dirty="0" smtClean="0">
                <a:solidFill>
                  <a:srgbClr val="FF8939"/>
                </a:solidFill>
                <a:latin typeface="Arial" pitchFamily="34" charset="0"/>
                <a:cs typeface="Arial" pitchFamily="34" charset="0"/>
              </a:rPr>
              <a:t>Only 5% </a:t>
            </a:r>
            <a:r>
              <a:rPr lang="en-US" sz="3200" b="1" u="none" dirty="0" smtClean="0">
                <a:solidFill>
                  <a:srgbClr val="FFFFFF"/>
                </a:solidFill>
                <a:latin typeface="Arial" pitchFamily="34" charset="0"/>
                <a:cs typeface="Arial" pitchFamily="34" charset="0"/>
              </a:rPr>
              <a:t>of the evaluated SAP systems had the proper security audit logging features enabled.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5364"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rgbClr val="000000"/>
              </a:solidFill>
            </a:endParaRPr>
          </a:p>
        </p:txBody>
      </p:sp>
      <p:sp>
        <p:nvSpPr>
          <p:cNvPr id="15365"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rgbClr val="000000"/>
              </a:solidFill>
            </a:endParaRPr>
          </a:p>
        </p:txBody>
      </p:sp>
      <p:sp>
        <p:nvSpPr>
          <p:cNvPr id="8" name="Rectangle 7"/>
          <p:cNvSpPr/>
          <p:nvPr/>
        </p:nvSpPr>
        <p:spPr>
          <a:xfrm>
            <a:off x="971600" y="2274850"/>
            <a:ext cx="7272808" cy="2012859"/>
          </a:xfrm>
          <a:prstGeom prst="rect">
            <a:avLst/>
          </a:prstGeom>
        </p:spPr>
        <p:txBody>
          <a:bodyPr wrap="square">
            <a:spAutoFit/>
          </a:bodyPr>
          <a:lstStyle/>
          <a:p>
            <a:pPr algn="ctr">
              <a:buFont typeface="Math1" charset="0"/>
              <a:buNone/>
            </a:pPr>
            <a:r>
              <a:rPr lang="en-US" sz="3200" b="1" u="none" dirty="0" smtClean="0">
                <a:solidFill>
                  <a:srgbClr val="FF8939"/>
                </a:solidFill>
                <a:latin typeface="Arial" pitchFamily="34" charset="0"/>
                <a:cs typeface="Arial" pitchFamily="34" charset="0"/>
              </a:rPr>
              <a:t>None</a:t>
            </a:r>
            <a:r>
              <a:rPr lang="en-US" sz="3200" b="1" u="none" dirty="0" smtClean="0">
                <a:solidFill>
                  <a:srgbClr val="FFFFFF"/>
                </a:solidFill>
                <a:latin typeface="Arial" pitchFamily="34" charset="0"/>
                <a:cs typeface="Arial" pitchFamily="34" charset="0"/>
              </a:rPr>
              <a:t> of the evaluated SAP systems were fully updated with the latest SAP security patches.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5364"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rgbClr val="000000"/>
              </a:solidFill>
            </a:endParaRPr>
          </a:p>
        </p:txBody>
      </p:sp>
      <p:sp>
        <p:nvSpPr>
          <p:cNvPr id="15365"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rgbClr val="000000"/>
              </a:solidFill>
            </a:endParaRPr>
          </a:p>
        </p:txBody>
      </p:sp>
      <p:sp>
        <p:nvSpPr>
          <p:cNvPr id="8" name="Rectangle 7"/>
          <p:cNvSpPr/>
          <p:nvPr/>
        </p:nvSpPr>
        <p:spPr>
          <a:xfrm>
            <a:off x="899592" y="1506452"/>
            <a:ext cx="7560840" cy="3293209"/>
          </a:xfrm>
          <a:prstGeom prst="rect">
            <a:avLst/>
          </a:prstGeom>
        </p:spPr>
        <p:txBody>
          <a:bodyPr wrap="square">
            <a:spAutoFit/>
          </a:bodyPr>
          <a:lstStyle/>
          <a:p>
            <a:pPr algn="ctr">
              <a:buFont typeface="Math1" charset="0"/>
              <a:buNone/>
            </a:pPr>
            <a:r>
              <a:rPr lang="en-US" sz="3200" b="1" u="none" dirty="0" smtClean="0">
                <a:solidFill>
                  <a:srgbClr val="FFFFFF"/>
                </a:solidFill>
                <a:latin typeface="Arial" pitchFamily="34" charset="0"/>
                <a:cs typeface="Arial" pitchFamily="34" charset="0"/>
              </a:rPr>
              <a:t>In most cases, the attack vectors that lead to the initial compromise resulted from the </a:t>
            </a:r>
            <a:r>
              <a:rPr lang="en-US" sz="3200" b="1" u="none" dirty="0" smtClean="0">
                <a:solidFill>
                  <a:srgbClr val="FF8939"/>
                </a:solidFill>
                <a:latin typeface="Arial" pitchFamily="34" charset="0"/>
                <a:cs typeface="Arial" pitchFamily="34" charset="0"/>
              </a:rPr>
              <a:t>exploitation of vulnerabilities that have been publicly known for more than 5 years.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1"/>
          <p:cNvSpPr>
            <a:spLocks noGrp="1"/>
          </p:cNvSpPr>
          <p:nvPr>
            <p:ph type="ftr" sz="quarter" idx="10"/>
          </p:nvPr>
        </p:nvSpPr>
        <p:spPr/>
        <p:txBody>
          <a:bodyPr/>
          <a:lstStyle/>
          <a:p>
            <a:r>
              <a:rPr lang="es-ES" smtClean="0"/>
              <a:t>Attacks to SAP Web Applications</a:t>
            </a:r>
          </a:p>
        </p:txBody>
      </p:sp>
      <p:sp>
        <p:nvSpPr>
          <p:cNvPr id="1640450" name="Rectangle 2"/>
          <p:cNvSpPr>
            <a:spLocks noChangeArrowheads="1"/>
          </p:cNvSpPr>
          <p:nvPr/>
        </p:nvSpPr>
        <p:spPr bwMode="auto">
          <a:xfrm>
            <a:off x="468313" y="1878013"/>
            <a:ext cx="8285162" cy="1406525"/>
          </a:xfrm>
          <a:prstGeom prst="rect">
            <a:avLst/>
          </a:prstGeom>
          <a:noFill/>
          <a:ln w="12700">
            <a:noFill/>
            <a:miter lim="800000"/>
            <a:headEnd/>
            <a:tailEnd/>
          </a:ln>
          <a:effectLst/>
        </p:spPr>
        <p:txBody>
          <a:bodyPr lIns="90488" tIns="44450" rIns="90488" bIns="44450"/>
          <a:lstStyle/>
          <a:p>
            <a:pPr marL="342900" indent="-342900" algn="ctr">
              <a:lnSpc>
                <a:spcPct val="100000"/>
              </a:lnSpc>
              <a:spcBef>
                <a:spcPct val="20000"/>
              </a:spcBef>
              <a:buClr>
                <a:srgbClr val="00DFCA"/>
              </a:buClr>
              <a:buSzPct val="75000"/>
              <a:buFont typeface="Arial Black" pitchFamily="34" charset="0"/>
              <a:buNone/>
              <a:defRPr/>
            </a:pPr>
            <a:r>
              <a:rPr lang="en-US" sz="6000" u="none" dirty="0">
                <a:effectLst>
                  <a:outerShdw blurRad="38100" dist="38100" dir="2700000" algn="tl">
                    <a:srgbClr val="C0C0C0"/>
                  </a:outerShdw>
                </a:effectLst>
                <a:latin typeface="Arial" pitchFamily="34" charset="0"/>
              </a:rPr>
              <a:t> The </a:t>
            </a:r>
            <a:r>
              <a:rPr lang="en-US" sz="6000" u="none" dirty="0" smtClean="0">
                <a:effectLst>
                  <a:outerShdw blurRad="38100" dist="38100" dir="2700000" algn="tl">
                    <a:srgbClr val="C0C0C0"/>
                  </a:outerShdw>
                </a:effectLst>
                <a:latin typeface="Arial" pitchFamily="34" charset="0"/>
              </a:rPr>
              <a:t>TOP-11 vulnerabilities </a:t>
            </a:r>
            <a:r>
              <a:rPr lang="en-US" sz="6000" u="none" dirty="0">
                <a:effectLst>
                  <a:outerShdw blurRad="38100" dist="38100" dir="2700000" algn="tl">
                    <a:srgbClr val="C0C0C0"/>
                  </a:outerShdw>
                </a:effectLst>
                <a:latin typeface="Arial" pitchFamily="34" charset="0"/>
              </a:rPr>
              <a:t>affecting the SAP infrastructure</a:t>
            </a:r>
          </a:p>
        </p:txBody>
      </p:sp>
      <p:sp>
        <p:nvSpPr>
          <p:cNvPr id="17412"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1"/>
          <p:cNvSpPr>
            <a:spLocks noGrp="1"/>
          </p:cNvSpPr>
          <p:nvPr>
            <p:ph type="ftr" sz="quarter" idx="10"/>
          </p:nvPr>
        </p:nvSpPr>
        <p:spPr/>
        <p:txBody>
          <a:bodyPr/>
          <a:lstStyle/>
          <a:p>
            <a:r>
              <a:rPr lang="es-ES" smtClean="0"/>
              <a:t>Attacks to SAP Web Applications</a:t>
            </a:r>
          </a:p>
        </p:txBody>
      </p:sp>
      <p:sp>
        <p:nvSpPr>
          <p:cNvPr id="18435"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8436"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8437" name="Rectangle 4"/>
          <p:cNvSpPr>
            <a:spLocks noChangeArrowheads="1"/>
          </p:cNvSpPr>
          <p:nvPr/>
        </p:nvSpPr>
        <p:spPr bwMode="auto">
          <a:xfrm>
            <a:off x="309563" y="669925"/>
            <a:ext cx="8895192" cy="732508"/>
          </a:xfrm>
          <a:prstGeom prst="rect">
            <a:avLst/>
          </a:prstGeom>
          <a:noFill/>
          <a:ln w="38100">
            <a:noFill/>
            <a:miter lim="800000"/>
            <a:headEnd/>
            <a:tailEnd/>
          </a:ln>
        </p:spPr>
        <p:txBody>
          <a:bodyPr wrap="none">
            <a:spAutoFit/>
          </a:bodyPr>
          <a:lstStyle/>
          <a:p>
            <a:pPr algn="l">
              <a:buFont typeface="Math1" charset="0"/>
              <a:buNone/>
            </a:pPr>
            <a:r>
              <a:rPr lang="en-US" sz="3200" b="1" u="none" dirty="0" smtClean="0">
                <a:solidFill>
                  <a:srgbClr val="FF8939"/>
                </a:solidFill>
                <a:latin typeface="Arial" pitchFamily="34" charset="0"/>
              </a:rPr>
              <a:t>BIZEC.org - </a:t>
            </a:r>
            <a:r>
              <a:rPr lang="en-US" b="1" u="none" dirty="0">
                <a:solidFill>
                  <a:srgbClr val="FF8939"/>
                </a:solidFill>
                <a:latin typeface="Arial" pitchFamily="34" charset="0"/>
              </a:rPr>
              <a:t>T</a:t>
            </a:r>
            <a:r>
              <a:rPr lang="en-US" b="1" u="none" dirty="0" smtClean="0">
                <a:solidFill>
                  <a:srgbClr val="FF8939"/>
                </a:solidFill>
                <a:latin typeface="Arial" pitchFamily="34" charset="0"/>
              </a:rPr>
              <a:t>he Business </a:t>
            </a:r>
            <a:r>
              <a:rPr lang="en-US" b="1" u="none" dirty="0">
                <a:solidFill>
                  <a:srgbClr val="FF8939"/>
                </a:solidFill>
                <a:latin typeface="Arial" pitchFamily="34" charset="0"/>
              </a:rPr>
              <a:t>A</a:t>
            </a:r>
            <a:r>
              <a:rPr lang="en-US" b="1" u="none" dirty="0" smtClean="0">
                <a:solidFill>
                  <a:srgbClr val="FF8939"/>
                </a:solidFill>
                <a:latin typeface="Arial" pitchFamily="34" charset="0"/>
              </a:rPr>
              <a:t>pplication </a:t>
            </a:r>
            <a:r>
              <a:rPr lang="en-US" b="1" u="none" dirty="0">
                <a:solidFill>
                  <a:srgbClr val="FF8939"/>
                </a:solidFill>
                <a:latin typeface="Arial" pitchFamily="34" charset="0"/>
              </a:rPr>
              <a:t>S</a:t>
            </a:r>
            <a:r>
              <a:rPr lang="en-US" b="1" u="none" dirty="0" smtClean="0">
                <a:solidFill>
                  <a:srgbClr val="FF8939"/>
                </a:solidFill>
                <a:latin typeface="Arial" pitchFamily="34" charset="0"/>
              </a:rPr>
              <a:t>ecurity </a:t>
            </a:r>
            <a:r>
              <a:rPr lang="en-US" b="1" u="none" dirty="0">
                <a:solidFill>
                  <a:srgbClr val="FF8939"/>
                </a:solidFill>
                <a:latin typeface="Arial" pitchFamily="34" charset="0"/>
              </a:rPr>
              <a:t>I</a:t>
            </a:r>
            <a:r>
              <a:rPr lang="en-US" b="1" u="none" dirty="0" smtClean="0">
                <a:solidFill>
                  <a:srgbClr val="FF8939"/>
                </a:solidFill>
                <a:latin typeface="Arial" pitchFamily="34" charset="0"/>
              </a:rPr>
              <a:t>nitiative</a:t>
            </a:r>
            <a:endParaRPr lang="en-US" b="1" u="none" dirty="0">
              <a:solidFill>
                <a:srgbClr val="FF8939"/>
              </a:solidFill>
              <a:latin typeface="Arial" pitchFamily="34" charset="0"/>
            </a:endParaRPr>
          </a:p>
        </p:txBody>
      </p:sp>
      <p:sp>
        <p:nvSpPr>
          <p:cNvPr id="18438"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8439"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8440" name="Text Box 7"/>
          <p:cNvSpPr txBox="1">
            <a:spLocks noChangeAspect="1" noChangeArrowheads="1"/>
          </p:cNvSpPr>
          <p:nvPr/>
        </p:nvSpPr>
        <p:spPr bwMode="auto">
          <a:xfrm>
            <a:off x="360363" y="1466850"/>
            <a:ext cx="8315325" cy="3333220"/>
          </a:xfrm>
          <a:prstGeom prst="rect">
            <a:avLst/>
          </a:prstGeom>
          <a:noFill/>
          <a:ln w="9525">
            <a:noFill/>
            <a:miter lim="800000"/>
            <a:headEnd/>
            <a:tailEnd/>
          </a:ln>
        </p:spPr>
        <p:txBody>
          <a:bodyPr>
            <a:spAutoFit/>
          </a:bodyPr>
          <a:lstStyle/>
          <a:p>
            <a:pPr algn="l">
              <a:buFont typeface="Liberation Serif" pitchFamily="18" charset="0"/>
              <a:buChar char="●"/>
            </a:pPr>
            <a:r>
              <a:rPr lang="en-US" sz="1800" b="1" u="none" dirty="0" smtClean="0">
                <a:latin typeface="Arial" pitchFamily="34" charset="0"/>
                <a:cs typeface="Arial" pitchFamily="34" charset="0"/>
              </a:rPr>
              <a:t> BIZEC.org</a:t>
            </a:r>
            <a:r>
              <a:rPr lang="en-US" sz="1800" u="none" dirty="0" smtClean="0">
                <a:latin typeface="Arial" pitchFamily="34" charset="0"/>
                <a:cs typeface="Arial" pitchFamily="34" charset="0"/>
              </a:rPr>
              <a:t> is a </a:t>
            </a:r>
            <a:r>
              <a:rPr lang="en-US" sz="1800" b="1" u="none" dirty="0" smtClean="0">
                <a:latin typeface="Arial" pitchFamily="34" charset="0"/>
                <a:cs typeface="Arial" pitchFamily="34" charset="0"/>
              </a:rPr>
              <a:t>non-profit organization</a:t>
            </a:r>
            <a:r>
              <a:rPr lang="en-US" sz="1800" u="none" dirty="0" smtClean="0">
                <a:latin typeface="Arial" pitchFamily="34" charset="0"/>
                <a:cs typeface="Arial" pitchFamily="34" charset="0"/>
              </a:rPr>
              <a:t> focused on security threats affecting ERP systems and business-critical infrastructure.</a:t>
            </a:r>
          </a:p>
          <a:p>
            <a:pPr algn="l">
              <a:buFont typeface="Liberation Serif" pitchFamily="18" charset="0"/>
              <a:buChar char="●"/>
            </a:pPr>
            <a:endParaRPr lang="en-US" sz="1800" u="none" dirty="0" smtClean="0">
              <a:latin typeface="Arial" pitchFamily="34" charset="0"/>
              <a:cs typeface="Arial" pitchFamily="34" charset="0"/>
            </a:endParaRPr>
          </a:p>
          <a:p>
            <a:pPr algn="l">
              <a:buFont typeface="Liberation Serif" pitchFamily="18" charset="0"/>
              <a:buChar char="●"/>
            </a:pPr>
            <a:r>
              <a:rPr lang="en-US" sz="1800" u="none" dirty="0" smtClean="0">
                <a:latin typeface="Arial" pitchFamily="34" charset="0"/>
                <a:cs typeface="Arial" pitchFamily="34" charset="0"/>
              </a:rPr>
              <a:t> </a:t>
            </a:r>
            <a:r>
              <a:rPr lang="en-US" sz="1800" u="none" dirty="0">
                <a:latin typeface="Arial" pitchFamily="34" charset="0"/>
                <a:cs typeface="Arial" pitchFamily="34" charset="0"/>
              </a:rPr>
              <a:t>The </a:t>
            </a:r>
            <a:r>
              <a:rPr lang="en-US" sz="1800" b="1" u="none" dirty="0">
                <a:latin typeface="Arial" pitchFamily="34" charset="0"/>
                <a:cs typeface="Arial" pitchFamily="34" charset="0"/>
              </a:rPr>
              <a:t>BIZEC TEC/11 </a:t>
            </a:r>
            <a:r>
              <a:rPr lang="en-US" sz="1800" u="none" dirty="0">
                <a:latin typeface="Arial" pitchFamily="34" charset="0"/>
                <a:cs typeface="Arial" pitchFamily="34" charset="0"/>
              </a:rPr>
              <a:t>project lists the most common and most critical security defects and threats affecting the Business Runtime layer/infrastructure of SAP platforms</a:t>
            </a:r>
            <a:r>
              <a:rPr lang="en-US" sz="1800" u="none" dirty="0" smtClean="0">
                <a:latin typeface="Arial" pitchFamily="34" charset="0"/>
                <a:cs typeface="Arial" pitchFamily="34" charset="0"/>
              </a:rPr>
              <a:t>.</a:t>
            </a:r>
          </a:p>
          <a:p>
            <a:pPr algn="l">
              <a:buFont typeface="Liberation Serif" pitchFamily="18" charset="0"/>
              <a:buChar char="●"/>
            </a:pPr>
            <a:endParaRPr lang="en-US" sz="1800" u="none" dirty="0" smtClean="0">
              <a:latin typeface="Arial" pitchFamily="34" charset="0"/>
              <a:cs typeface="Arial" pitchFamily="34" charset="0"/>
            </a:endParaRPr>
          </a:p>
          <a:p>
            <a:pPr algn="l">
              <a:buFont typeface="Liberation Serif" pitchFamily="18" charset="0"/>
              <a:buChar char="●"/>
            </a:pPr>
            <a:r>
              <a:rPr lang="en-US" sz="1800" u="none" dirty="0" smtClean="0">
                <a:latin typeface="Arial" pitchFamily="34" charset="0"/>
                <a:cs typeface="Arial" pitchFamily="34" charset="0"/>
              </a:rPr>
              <a:t> Join &amp; contribute! </a:t>
            </a:r>
            <a:r>
              <a:rPr lang="en-US" sz="1800" u="none" dirty="0" smtClean="0">
                <a:latin typeface="Arial" pitchFamily="34" charset="0"/>
                <a:cs typeface="Arial" pitchFamily="34" charset="0"/>
                <a:hlinkClick r:id="rId3"/>
              </a:rPr>
              <a:t>www.bizec.org</a:t>
            </a:r>
            <a:r>
              <a:rPr lang="en-US" sz="1800" u="none" dirty="0" smtClean="0">
                <a:latin typeface="Arial" pitchFamily="34" charset="0"/>
                <a:cs typeface="Arial" pitchFamily="34" charset="0"/>
              </a:rPr>
              <a:t> </a:t>
            </a:r>
            <a:endParaRPr lang="en-US" sz="1800" u="none" dirty="0">
              <a:latin typeface="Arial" pitchFamily="34" charset="0"/>
              <a:cs typeface="Arial" pitchFamily="34" charset="0"/>
            </a:endParaRPr>
          </a:p>
          <a:p>
            <a:pPr algn="l">
              <a:buNone/>
            </a:pPr>
            <a:endParaRPr lang="en-US" sz="1800" u="none" dirty="0">
              <a:latin typeface="Arial" pitchFamily="34" charset="0"/>
              <a:cs typeface="Arial" pitchFamily="34" charset="0"/>
            </a:endParaRPr>
          </a:p>
        </p:txBody>
      </p:sp>
      <p:sp>
        <p:nvSpPr>
          <p:cNvPr id="18441"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pic>
        <p:nvPicPr>
          <p:cNvPr id="18442" name="Picture 10" descr="C:\Documents and Settings\ruzo\Desktop\bizec-logo.png"/>
          <p:cNvPicPr>
            <a:picLocks noChangeAspect="1" noChangeArrowheads="1"/>
          </p:cNvPicPr>
          <p:nvPr/>
        </p:nvPicPr>
        <p:blipFill>
          <a:blip r:embed="rId4" cstate="print"/>
          <a:srcRect/>
          <a:stretch>
            <a:fillRect/>
          </a:stretch>
        </p:blipFill>
        <p:spPr bwMode="auto">
          <a:xfrm>
            <a:off x="6559022" y="5291410"/>
            <a:ext cx="2341817" cy="10899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1"/>
          <p:cNvSpPr>
            <a:spLocks noGrp="1"/>
          </p:cNvSpPr>
          <p:nvPr>
            <p:ph type="ftr" sz="quarter" idx="10"/>
          </p:nvPr>
        </p:nvSpPr>
        <p:spPr/>
        <p:txBody>
          <a:bodyPr/>
          <a:lstStyle/>
          <a:p>
            <a:r>
              <a:rPr lang="es-ES" smtClean="0"/>
              <a:t>Attacks to SAP Web Applications</a:t>
            </a:r>
          </a:p>
        </p:txBody>
      </p:sp>
      <p:sp>
        <p:nvSpPr>
          <p:cNvPr id="19459"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9460"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9461" name="Rectangle 4"/>
          <p:cNvSpPr>
            <a:spLocks noChangeArrowheads="1"/>
          </p:cNvSpPr>
          <p:nvPr/>
        </p:nvSpPr>
        <p:spPr bwMode="auto">
          <a:xfrm>
            <a:off x="309563" y="765175"/>
            <a:ext cx="7269162" cy="593725"/>
          </a:xfrm>
          <a:prstGeom prst="rect">
            <a:avLst/>
          </a:prstGeom>
          <a:noFill/>
          <a:ln w="38100">
            <a:noFill/>
            <a:miter lim="800000"/>
            <a:headEnd/>
            <a:tailEnd/>
          </a:ln>
        </p:spPr>
        <p:txBody>
          <a:bodyPr wrap="none">
            <a:spAutoFit/>
          </a:bodyPr>
          <a:lstStyle/>
          <a:p>
            <a:pPr algn="l">
              <a:buFont typeface="Math1" charset="0"/>
              <a:buNone/>
            </a:pPr>
            <a:r>
              <a:rPr lang="en-US" sz="2800" b="1" u="none">
                <a:solidFill>
                  <a:srgbClr val="FF8939"/>
                </a:solidFill>
                <a:latin typeface="Arial" pitchFamily="34" charset="0"/>
              </a:rPr>
              <a:t>BIZEC TEC-01: </a:t>
            </a:r>
            <a:r>
              <a:rPr lang="en-US" sz="2700" b="1" u="none">
                <a:solidFill>
                  <a:srgbClr val="FF8939"/>
                </a:solidFill>
                <a:latin typeface="Arial" pitchFamily="34" charset="0"/>
              </a:rPr>
              <a:t>Vulnerable Software in Use</a:t>
            </a:r>
          </a:p>
        </p:txBody>
      </p:sp>
      <p:sp>
        <p:nvSpPr>
          <p:cNvPr id="19462"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9463"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3" name="Round Single Corner Rectangle 12"/>
          <p:cNvSpPr/>
          <p:nvPr/>
        </p:nvSpPr>
        <p:spPr bwMode="auto">
          <a:xfrm>
            <a:off x="395288" y="2148738"/>
            <a:ext cx="8353425" cy="1172629"/>
          </a:xfrm>
          <a:prstGeom prst="round1Rect">
            <a:avLst/>
          </a:prstGeom>
          <a:solidFill>
            <a:schemeClr val="accent1">
              <a:alpha val="60000"/>
            </a:schemeClr>
          </a:solidFill>
          <a:ln w="22225" cap="flat" cmpd="sng" algn="ctr">
            <a:solidFill>
              <a:schemeClr val="tx1"/>
            </a:solidFill>
            <a:prstDash val="solid"/>
            <a:round/>
            <a:headEnd type="none" w="med" len="med"/>
            <a:tailEnd type="triangle" w="med" len="med"/>
          </a:ln>
          <a:effectLst/>
        </p:spPr>
        <p:txBody>
          <a:bodyPr anchor="ctr">
            <a:spAutoFit/>
          </a:bodyPr>
          <a:lstStyle/>
          <a:p>
            <a:pPr algn="just">
              <a:buFont typeface="Math1" charset="0"/>
              <a:buNone/>
              <a:defRPr/>
            </a:pPr>
            <a:r>
              <a:rPr lang="en-US" sz="1800" b="1" u="none" dirty="0">
                <a:solidFill>
                  <a:srgbClr val="000000"/>
                </a:solidFill>
                <a:latin typeface="Arial" charset="0"/>
                <a:cs typeface="Arial" charset="0"/>
              </a:rPr>
              <a:t>The SAP platform is running based on </a:t>
            </a:r>
            <a:r>
              <a:rPr lang="en-US" sz="1800" b="1" u="none" dirty="0" smtClean="0">
                <a:solidFill>
                  <a:srgbClr val="000000"/>
                </a:solidFill>
                <a:latin typeface="Arial" charset="0"/>
                <a:cs typeface="Arial" charset="0"/>
              </a:rPr>
              <a:t>technological frameworks whose </a:t>
            </a:r>
            <a:r>
              <a:rPr lang="en-US" sz="1800" b="1" u="none" dirty="0">
                <a:solidFill>
                  <a:srgbClr val="000000"/>
                </a:solidFill>
                <a:latin typeface="Arial" charset="0"/>
                <a:cs typeface="Arial" charset="0"/>
              </a:rPr>
              <a:t>versions are affected by reported security vulnerabilities and the respective fixes have not been applied.</a:t>
            </a:r>
          </a:p>
        </p:txBody>
      </p:sp>
      <p:sp>
        <p:nvSpPr>
          <p:cNvPr id="19465" name="Rectangle 14"/>
          <p:cNvSpPr>
            <a:spLocks noChangeArrowheads="1"/>
          </p:cNvSpPr>
          <p:nvPr/>
        </p:nvSpPr>
        <p:spPr bwMode="auto">
          <a:xfrm>
            <a:off x="395288" y="1728788"/>
            <a:ext cx="2016125" cy="415925"/>
          </a:xfrm>
          <a:prstGeom prst="rect">
            <a:avLst/>
          </a:prstGeom>
          <a:solidFill>
            <a:schemeClr val="accent1">
              <a:alpha val="59999"/>
            </a:schemeClr>
          </a:solidFill>
          <a:ln w="22225" algn="ctr">
            <a:solidFill>
              <a:schemeClr val="tx1"/>
            </a:solidFill>
            <a:round/>
            <a:headEnd/>
            <a:tailEnd type="triangle" w="med" len="med"/>
          </a:ln>
        </p:spPr>
        <p:txBody>
          <a:bodyPr anchor="ctr">
            <a:spAutoFit/>
          </a:bodyPr>
          <a:lstStyle/>
          <a:p>
            <a:pPr algn="l">
              <a:buFont typeface="Math1" charset="0"/>
              <a:buNone/>
            </a:pPr>
            <a:r>
              <a:rPr lang="en-US" sz="1800" b="1" u="none">
                <a:solidFill>
                  <a:srgbClr val="000000"/>
                </a:solidFill>
                <a:latin typeface="Arial" pitchFamily="34" charset="0"/>
                <a:cs typeface="Arial" pitchFamily="34" charset="0"/>
              </a:rPr>
              <a:t>Risk</a:t>
            </a:r>
            <a:endParaRPr lang="en-US"/>
          </a:p>
        </p:txBody>
      </p:sp>
      <p:sp>
        <p:nvSpPr>
          <p:cNvPr id="16" name="Round Single Corner Rectangle 15"/>
          <p:cNvSpPr/>
          <p:nvPr/>
        </p:nvSpPr>
        <p:spPr bwMode="auto">
          <a:xfrm>
            <a:off x="395288" y="4460875"/>
            <a:ext cx="8353425" cy="1344613"/>
          </a:xfrm>
          <a:prstGeom prst="round1Rect">
            <a:avLst/>
          </a:prstGeom>
          <a:solidFill>
            <a:srgbClr val="FF0000">
              <a:alpha val="21000"/>
            </a:srgbClr>
          </a:solidFill>
          <a:ln w="22225" cap="flat" cmpd="sng" algn="ctr">
            <a:solidFill>
              <a:schemeClr val="tx1"/>
            </a:solidFill>
            <a:prstDash val="solid"/>
            <a:round/>
            <a:headEnd type="none" w="med" len="med"/>
            <a:tailEnd type="triangle" w="med" len="med"/>
          </a:ln>
          <a:effectLst/>
        </p:spPr>
        <p:txBody>
          <a:bodyPr anchor="ctr"/>
          <a:lstStyle/>
          <a:p>
            <a:pPr algn="just">
              <a:buFont typeface="Math1" charset="0"/>
              <a:buNone/>
              <a:defRPr/>
            </a:pPr>
            <a:r>
              <a:rPr lang="en-US" sz="1800" b="1" u="none" dirty="0">
                <a:solidFill>
                  <a:srgbClr val="000000"/>
                </a:solidFill>
                <a:latin typeface="Arial" charset="0"/>
                <a:cs typeface="Arial" charset="0"/>
              </a:rPr>
              <a:t>Attackers would be able to exploit reported security vulnerabilities and perform unauthorized activities over the business information processed by the affected SAP system.</a:t>
            </a:r>
          </a:p>
        </p:txBody>
      </p:sp>
      <p:sp>
        <p:nvSpPr>
          <p:cNvPr id="19467" name="Rectangle 16"/>
          <p:cNvSpPr>
            <a:spLocks noChangeArrowheads="1"/>
          </p:cNvSpPr>
          <p:nvPr/>
        </p:nvSpPr>
        <p:spPr bwMode="auto">
          <a:xfrm>
            <a:off x="395288" y="4044950"/>
            <a:ext cx="2016125" cy="415925"/>
          </a:xfrm>
          <a:prstGeom prst="rect">
            <a:avLst/>
          </a:prstGeom>
          <a:solidFill>
            <a:srgbClr val="FF0000">
              <a:alpha val="21176"/>
            </a:srgbClr>
          </a:solidFill>
          <a:ln w="22225" algn="ctr">
            <a:solidFill>
              <a:schemeClr val="tx1"/>
            </a:solidFill>
            <a:round/>
            <a:headEnd/>
            <a:tailEnd type="triangle" w="med" len="med"/>
          </a:ln>
        </p:spPr>
        <p:txBody>
          <a:bodyPr anchor="ctr">
            <a:spAutoFit/>
          </a:bodyPr>
          <a:lstStyle/>
          <a:p>
            <a:pPr algn="ctr">
              <a:buFont typeface="Math1" charset="0"/>
              <a:buNone/>
            </a:pPr>
            <a:r>
              <a:rPr lang="en-US" sz="1800" b="1" u="none">
                <a:solidFill>
                  <a:srgbClr val="000000"/>
                </a:solidFill>
                <a:latin typeface="Arial" pitchFamily="34" charset="0"/>
                <a:cs typeface="Arial" pitchFamily="34" charset="0"/>
              </a:rPr>
              <a:t>Business Impact</a:t>
            </a:r>
            <a:endParaRPr lang="en-US"/>
          </a:p>
        </p:txBody>
      </p:sp>
      <p:sp>
        <p:nvSpPr>
          <p:cNvPr id="1946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46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1"/>
          <p:cNvSpPr>
            <a:spLocks noGrp="1"/>
          </p:cNvSpPr>
          <p:nvPr>
            <p:ph type="ftr" sz="quarter" idx="10"/>
          </p:nvPr>
        </p:nvSpPr>
        <p:spPr/>
        <p:txBody>
          <a:bodyPr/>
          <a:lstStyle/>
          <a:p>
            <a:r>
              <a:rPr lang="es-ES" smtClean="0"/>
              <a:t>Attacks to SAP Web Applications</a:t>
            </a:r>
          </a:p>
        </p:txBody>
      </p:sp>
      <p:sp>
        <p:nvSpPr>
          <p:cNvPr id="20483"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0484"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0485" name="Rectangle 4"/>
          <p:cNvSpPr>
            <a:spLocks noChangeArrowheads="1"/>
          </p:cNvSpPr>
          <p:nvPr/>
        </p:nvSpPr>
        <p:spPr bwMode="auto">
          <a:xfrm>
            <a:off x="309563" y="765175"/>
            <a:ext cx="8634095" cy="594202"/>
          </a:xfrm>
          <a:prstGeom prst="rect">
            <a:avLst/>
          </a:prstGeom>
          <a:noFill/>
          <a:ln w="38100">
            <a:noFill/>
            <a:miter lim="800000"/>
            <a:headEnd/>
            <a:tailEnd/>
          </a:ln>
        </p:spPr>
        <p:txBody>
          <a:bodyPr wrap="none">
            <a:spAutoFit/>
          </a:bodyPr>
          <a:lstStyle/>
          <a:p>
            <a:pPr algn="l">
              <a:buNone/>
            </a:pPr>
            <a:r>
              <a:rPr lang="en-US" sz="2800" b="1" u="none" dirty="0">
                <a:solidFill>
                  <a:srgbClr val="FF8939"/>
                </a:solidFill>
                <a:latin typeface="Arial" pitchFamily="34" charset="0"/>
              </a:rPr>
              <a:t>BIZEC TEC-02: </a:t>
            </a:r>
            <a:r>
              <a:rPr lang="en-US" b="1" u="none" dirty="0" smtClean="0">
                <a:solidFill>
                  <a:srgbClr val="FF8939"/>
                </a:solidFill>
                <a:latin typeface="Arial" pitchFamily="34" charset="0"/>
              </a:rPr>
              <a:t>Standard Users with Default Passwords</a:t>
            </a:r>
            <a:endParaRPr lang="en-US" b="1" u="none" dirty="0">
              <a:solidFill>
                <a:srgbClr val="FF8939"/>
              </a:solidFill>
              <a:latin typeface="Arial" pitchFamily="34" charset="0"/>
            </a:endParaRPr>
          </a:p>
        </p:txBody>
      </p:sp>
      <p:sp>
        <p:nvSpPr>
          <p:cNvPr id="20486"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0487"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3" name="Round Single Corner Rectangle 12"/>
          <p:cNvSpPr/>
          <p:nvPr/>
        </p:nvSpPr>
        <p:spPr bwMode="auto">
          <a:xfrm>
            <a:off x="395288" y="2147888"/>
            <a:ext cx="8353425" cy="1173162"/>
          </a:xfrm>
          <a:prstGeom prst="round1Rect">
            <a:avLst/>
          </a:prstGeom>
          <a:solidFill>
            <a:schemeClr val="accent1">
              <a:alpha val="60000"/>
            </a:schemeClr>
          </a:solidFill>
          <a:ln w="22225" cap="flat" cmpd="sng" algn="ctr">
            <a:solidFill>
              <a:schemeClr val="tx1"/>
            </a:solidFill>
            <a:prstDash val="solid"/>
            <a:round/>
            <a:headEnd type="none" w="med" len="med"/>
            <a:tailEnd type="triangle" w="med" len="med"/>
          </a:ln>
          <a:effectLst/>
        </p:spPr>
        <p:txBody>
          <a:bodyPr anchor="ctr">
            <a:spAutoFit/>
          </a:bodyPr>
          <a:lstStyle/>
          <a:p>
            <a:pPr algn="just">
              <a:buFont typeface="Math1" charset="0"/>
              <a:buNone/>
              <a:defRPr/>
            </a:pPr>
            <a:r>
              <a:rPr lang="en-US" sz="1800" b="1" u="none" dirty="0">
                <a:solidFill>
                  <a:srgbClr val="000000"/>
                </a:solidFill>
                <a:latin typeface="Arial" charset="0"/>
                <a:cs typeface="Arial" charset="0"/>
              </a:rPr>
              <a:t>Users created automatically during the SAP system installation, or other standard procedures, are configured with default, publicly known passwords.</a:t>
            </a:r>
          </a:p>
        </p:txBody>
      </p:sp>
      <p:sp>
        <p:nvSpPr>
          <p:cNvPr id="20489" name="Rectangle 14"/>
          <p:cNvSpPr>
            <a:spLocks noChangeArrowheads="1"/>
          </p:cNvSpPr>
          <p:nvPr/>
        </p:nvSpPr>
        <p:spPr bwMode="auto">
          <a:xfrm>
            <a:off x="395288" y="1728788"/>
            <a:ext cx="2016125" cy="415925"/>
          </a:xfrm>
          <a:prstGeom prst="rect">
            <a:avLst/>
          </a:prstGeom>
          <a:solidFill>
            <a:schemeClr val="accent1">
              <a:alpha val="59999"/>
            </a:schemeClr>
          </a:solidFill>
          <a:ln w="22225" algn="ctr">
            <a:solidFill>
              <a:schemeClr val="tx1"/>
            </a:solidFill>
            <a:round/>
            <a:headEnd/>
            <a:tailEnd type="triangle" w="med" len="med"/>
          </a:ln>
        </p:spPr>
        <p:txBody>
          <a:bodyPr anchor="ctr">
            <a:spAutoFit/>
          </a:bodyPr>
          <a:lstStyle/>
          <a:p>
            <a:pPr algn="l">
              <a:buFont typeface="Math1" charset="0"/>
              <a:buNone/>
            </a:pPr>
            <a:r>
              <a:rPr lang="en-US" sz="1800" b="1" u="none">
                <a:solidFill>
                  <a:srgbClr val="000000"/>
                </a:solidFill>
                <a:latin typeface="Arial" pitchFamily="34" charset="0"/>
                <a:cs typeface="Arial" pitchFamily="34" charset="0"/>
              </a:rPr>
              <a:t>Risk</a:t>
            </a:r>
            <a:endParaRPr lang="en-US"/>
          </a:p>
        </p:txBody>
      </p:sp>
      <p:sp>
        <p:nvSpPr>
          <p:cNvPr id="16" name="Round Single Corner Rectangle 15"/>
          <p:cNvSpPr/>
          <p:nvPr/>
        </p:nvSpPr>
        <p:spPr bwMode="auto">
          <a:xfrm>
            <a:off x="395288" y="4460875"/>
            <a:ext cx="8353425" cy="1631950"/>
          </a:xfrm>
          <a:prstGeom prst="round1Rect">
            <a:avLst/>
          </a:prstGeom>
          <a:solidFill>
            <a:srgbClr val="FF0000">
              <a:alpha val="21000"/>
            </a:srgbClr>
          </a:solidFill>
          <a:ln w="22225" cap="flat" cmpd="sng" algn="ctr">
            <a:solidFill>
              <a:schemeClr val="tx1"/>
            </a:solidFill>
            <a:prstDash val="solid"/>
            <a:round/>
            <a:headEnd type="none" w="med" len="med"/>
            <a:tailEnd type="triangle" w="med" len="med"/>
          </a:ln>
          <a:effectLst/>
        </p:spPr>
        <p:txBody>
          <a:bodyPr anchor="ctr"/>
          <a:lstStyle/>
          <a:p>
            <a:pPr algn="just">
              <a:buFont typeface="Math1" charset="0"/>
              <a:buNone/>
              <a:defRPr/>
            </a:pPr>
            <a:r>
              <a:rPr lang="en-US" sz="1800" b="1" u="none" dirty="0">
                <a:solidFill>
                  <a:srgbClr val="000000"/>
                </a:solidFill>
                <a:latin typeface="Arial" charset="0"/>
                <a:cs typeface="Arial" charset="0"/>
              </a:rPr>
              <a:t>Attackers would be able to login to the affected SAP system using a standard SAP user account. As these accounts are usually </a:t>
            </a:r>
            <a:r>
              <a:rPr lang="en-US" sz="1800" b="1" u="none" dirty="0" smtClean="0">
                <a:solidFill>
                  <a:srgbClr val="000000"/>
                </a:solidFill>
                <a:latin typeface="Arial" charset="0"/>
                <a:cs typeface="Arial" charset="0"/>
              </a:rPr>
              <a:t>highly privileged</a:t>
            </a:r>
            <a:r>
              <a:rPr lang="en-US" sz="1800" b="1" u="none" dirty="0">
                <a:solidFill>
                  <a:srgbClr val="000000"/>
                </a:solidFill>
                <a:latin typeface="Arial" charset="0"/>
                <a:cs typeface="Arial" charset="0"/>
              </a:rPr>
              <a:t>, the business information would be exposed </a:t>
            </a:r>
            <a:r>
              <a:rPr lang="en-US" sz="1800" b="1" u="none" dirty="0" smtClean="0">
                <a:solidFill>
                  <a:srgbClr val="000000"/>
                </a:solidFill>
                <a:latin typeface="Arial" charset="0"/>
                <a:cs typeface="Arial" charset="0"/>
              </a:rPr>
              <a:t>to espionage</a:t>
            </a:r>
            <a:r>
              <a:rPr lang="en-US" sz="1800" b="1" u="none" dirty="0">
                <a:solidFill>
                  <a:srgbClr val="000000"/>
                </a:solidFill>
                <a:latin typeface="Arial" charset="0"/>
                <a:cs typeface="Arial" charset="0"/>
              </a:rPr>
              <a:t>, sabotage and fraud attacks.</a:t>
            </a:r>
          </a:p>
        </p:txBody>
      </p:sp>
      <p:sp>
        <p:nvSpPr>
          <p:cNvPr id="20491" name="Rectangle 16"/>
          <p:cNvSpPr>
            <a:spLocks noChangeArrowheads="1"/>
          </p:cNvSpPr>
          <p:nvPr/>
        </p:nvSpPr>
        <p:spPr bwMode="auto">
          <a:xfrm>
            <a:off x="395288" y="4044950"/>
            <a:ext cx="2016125" cy="415925"/>
          </a:xfrm>
          <a:prstGeom prst="rect">
            <a:avLst/>
          </a:prstGeom>
          <a:solidFill>
            <a:srgbClr val="FF0000">
              <a:alpha val="21176"/>
            </a:srgbClr>
          </a:solidFill>
          <a:ln w="22225" algn="ctr">
            <a:solidFill>
              <a:schemeClr val="tx1"/>
            </a:solidFill>
            <a:round/>
            <a:headEnd/>
            <a:tailEnd type="triangle" w="med" len="med"/>
          </a:ln>
        </p:spPr>
        <p:txBody>
          <a:bodyPr anchor="ctr">
            <a:spAutoFit/>
          </a:bodyPr>
          <a:lstStyle/>
          <a:p>
            <a:pPr algn="ctr">
              <a:buFont typeface="Math1" charset="0"/>
              <a:buNone/>
            </a:pPr>
            <a:r>
              <a:rPr lang="en-US" sz="1800" b="1" u="none">
                <a:solidFill>
                  <a:srgbClr val="000000"/>
                </a:solidFill>
                <a:latin typeface="Arial" pitchFamily="34" charset="0"/>
                <a:cs typeface="Arial" pitchFamily="34" charset="0"/>
              </a:rPr>
              <a:t>Business Impact</a:t>
            </a:r>
            <a:endParaRPr lang="en-US"/>
          </a:p>
        </p:txBody>
      </p:sp>
      <p:sp>
        <p:nvSpPr>
          <p:cNvPr id="20492"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9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49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1"/>
          <p:cNvSpPr>
            <a:spLocks noGrp="1"/>
          </p:cNvSpPr>
          <p:nvPr>
            <p:ph type="ftr" sz="quarter" idx="10"/>
          </p:nvPr>
        </p:nvSpPr>
        <p:spPr/>
        <p:txBody>
          <a:bodyPr/>
          <a:lstStyle/>
          <a:p>
            <a:r>
              <a:rPr lang="es-ES" smtClean="0"/>
              <a:t>Attacks to SAP Web Applications</a:t>
            </a:r>
          </a:p>
        </p:txBody>
      </p:sp>
      <p:sp>
        <p:nvSpPr>
          <p:cNvPr id="21507"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1508"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1509" name="Rectangle 4"/>
          <p:cNvSpPr>
            <a:spLocks noChangeArrowheads="1"/>
          </p:cNvSpPr>
          <p:nvPr/>
        </p:nvSpPr>
        <p:spPr bwMode="auto">
          <a:xfrm>
            <a:off x="309563" y="765175"/>
            <a:ext cx="6931025" cy="593725"/>
          </a:xfrm>
          <a:prstGeom prst="rect">
            <a:avLst/>
          </a:prstGeom>
          <a:noFill/>
          <a:ln w="38100">
            <a:noFill/>
            <a:miter lim="800000"/>
            <a:headEnd/>
            <a:tailEnd/>
          </a:ln>
        </p:spPr>
        <p:txBody>
          <a:bodyPr wrap="none">
            <a:spAutoFit/>
          </a:bodyPr>
          <a:lstStyle/>
          <a:p>
            <a:pPr algn="l">
              <a:buFont typeface="Math1" charset="0"/>
              <a:buNone/>
            </a:pPr>
            <a:r>
              <a:rPr lang="en-US" sz="2800" b="1" u="none">
                <a:solidFill>
                  <a:srgbClr val="FF8939"/>
                </a:solidFill>
                <a:latin typeface="Arial" pitchFamily="34" charset="0"/>
              </a:rPr>
              <a:t>BIZEC TEC-03: </a:t>
            </a:r>
            <a:r>
              <a:rPr lang="en-US" sz="2700" b="1" u="none">
                <a:solidFill>
                  <a:srgbClr val="FF8939"/>
                </a:solidFill>
                <a:latin typeface="Arial" pitchFamily="34" charset="0"/>
              </a:rPr>
              <a:t>Unsecured SAP Gateway</a:t>
            </a:r>
          </a:p>
        </p:txBody>
      </p:sp>
      <p:sp>
        <p:nvSpPr>
          <p:cNvPr id="21510"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1511"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3" name="Round Single Corner Rectangle 12"/>
          <p:cNvSpPr/>
          <p:nvPr/>
        </p:nvSpPr>
        <p:spPr bwMode="auto">
          <a:xfrm>
            <a:off x="395288" y="2144731"/>
            <a:ext cx="8353425" cy="812530"/>
          </a:xfrm>
          <a:prstGeom prst="round1Rect">
            <a:avLst/>
          </a:prstGeom>
          <a:solidFill>
            <a:schemeClr val="accent1">
              <a:alpha val="60000"/>
            </a:schemeClr>
          </a:solidFill>
          <a:ln w="22225" cap="flat" cmpd="sng" algn="ctr">
            <a:solidFill>
              <a:schemeClr val="tx1"/>
            </a:solidFill>
            <a:prstDash val="solid"/>
            <a:round/>
            <a:headEnd type="none" w="med" len="med"/>
            <a:tailEnd type="triangle" w="med" len="med"/>
          </a:ln>
          <a:effectLst/>
        </p:spPr>
        <p:txBody>
          <a:bodyPr anchor="ctr">
            <a:spAutoFit/>
          </a:bodyPr>
          <a:lstStyle/>
          <a:p>
            <a:pPr algn="just">
              <a:buFont typeface="Math1" charset="0"/>
              <a:buNone/>
              <a:defRPr/>
            </a:pPr>
            <a:r>
              <a:rPr lang="en-US" sz="1800" b="1" u="none" dirty="0">
                <a:solidFill>
                  <a:srgbClr val="000000"/>
                </a:solidFill>
                <a:latin typeface="Arial" charset="0"/>
                <a:cs typeface="Arial" charset="0"/>
              </a:rPr>
              <a:t>The SAP Application </a:t>
            </a:r>
            <a:r>
              <a:rPr lang="en-US" sz="1800" b="1" u="none" dirty="0" smtClean="0">
                <a:solidFill>
                  <a:srgbClr val="000000"/>
                </a:solidFill>
                <a:latin typeface="Arial" charset="0"/>
                <a:cs typeface="Arial" charset="0"/>
              </a:rPr>
              <a:t>Server’s Gateway </a:t>
            </a:r>
            <a:r>
              <a:rPr lang="en-US" sz="1800" b="1" u="none" dirty="0">
                <a:solidFill>
                  <a:srgbClr val="000000"/>
                </a:solidFill>
                <a:latin typeface="Arial" charset="0"/>
                <a:cs typeface="Arial" charset="0"/>
              </a:rPr>
              <a:t>is not restricting the starting, registration or cancellation of external RFC servers. </a:t>
            </a:r>
          </a:p>
        </p:txBody>
      </p:sp>
      <p:sp>
        <p:nvSpPr>
          <p:cNvPr id="21513" name="Rectangle 14"/>
          <p:cNvSpPr>
            <a:spLocks noChangeArrowheads="1"/>
          </p:cNvSpPr>
          <p:nvPr/>
        </p:nvSpPr>
        <p:spPr bwMode="auto">
          <a:xfrm>
            <a:off x="395288" y="1728788"/>
            <a:ext cx="2016125" cy="415925"/>
          </a:xfrm>
          <a:prstGeom prst="rect">
            <a:avLst/>
          </a:prstGeom>
          <a:solidFill>
            <a:schemeClr val="accent1">
              <a:alpha val="59999"/>
            </a:schemeClr>
          </a:solidFill>
          <a:ln w="22225" algn="ctr">
            <a:solidFill>
              <a:schemeClr val="tx1"/>
            </a:solidFill>
            <a:round/>
            <a:headEnd/>
            <a:tailEnd type="triangle" w="med" len="med"/>
          </a:ln>
        </p:spPr>
        <p:txBody>
          <a:bodyPr anchor="ctr">
            <a:spAutoFit/>
          </a:bodyPr>
          <a:lstStyle/>
          <a:p>
            <a:pPr algn="l">
              <a:buFont typeface="Math1" charset="0"/>
              <a:buNone/>
            </a:pPr>
            <a:r>
              <a:rPr lang="en-US" sz="1800" b="1" u="none">
                <a:solidFill>
                  <a:srgbClr val="000000"/>
                </a:solidFill>
                <a:latin typeface="Arial" pitchFamily="34" charset="0"/>
                <a:cs typeface="Arial" pitchFamily="34" charset="0"/>
              </a:rPr>
              <a:t>Risk</a:t>
            </a:r>
            <a:endParaRPr lang="en-US"/>
          </a:p>
        </p:txBody>
      </p:sp>
      <p:sp>
        <p:nvSpPr>
          <p:cNvPr id="16" name="Round Single Corner Rectangle 15"/>
          <p:cNvSpPr/>
          <p:nvPr/>
        </p:nvSpPr>
        <p:spPr bwMode="auto">
          <a:xfrm>
            <a:off x="395288" y="3813175"/>
            <a:ext cx="8353425" cy="1416050"/>
          </a:xfrm>
          <a:prstGeom prst="round1Rect">
            <a:avLst/>
          </a:prstGeom>
          <a:solidFill>
            <a:srgbClr val="FF0000">
              <a:alpha val="21000"/>
            </a:srgbClr>
          </a:solidFill>
          <a:ln w="22225" cap="flat" cmpd="sng" algn="ctr">
            <a:solidFill>
              <a:schemeClr val="tx1"/>
            </a:solidFill>
            <a:prstDash val="solid"/>
            <a:round/>
            <a:headEnd type="none" w="med" len="med"/>
            <a:tailEnd type="triangle" w="med" len="med"/>
          </a:ln>
          <a:effectLst/>
        </p:spPr>
        <p:txBody>
          <a:bodyPr/>
          <a:lstStyle/>
          <a:p>
            <a:pPr algn="just">
              <a:buFont typeface="Math1" charset="0"/>
              <a:buNone/>
              <a:defRPr/>
            </a:pPr>
            <a:r>
              <a:rPr lang="en-US" sz="1800" b="1" u="none" dirty="0">
                <a:solidFill>
                  <a:srgbClr val="000000"/>
                </a:solidFill>
                <a:latin typeface="Arial" charset="0"/>
                <a:cs typeface="Arial" charset="0"/>
              </a:rPr>
              <a:t>Attackers would be able to obtain full control of the SAP system. Furthermore, they would be able to intercept and manipulate interfaces used for transmitting sensitive business information.</a:t>
            </a:r>
          </a:p>
        </p:txBody>
      </p:sp>
      <p:sp>
        <p:nvSpPr>
          <p:cNvPr id="21515" name="Rectangle 16"/>
          <p:cNvSpPr>
            <a:spLocks noChangeArrowheads="1"/>
          </p:cNvSpPr>
          <p:nvPr/>
        </p:nvSpPr>
        <p:spPr bwMode="auto">
          <a:xfrm>
            <a:off x="395288" y="3397250"/>
            <a:ext cx="2016125" cy="415925"/>
          </a:xfrm>
          <a:prstGeom prst="rect">
            <a:avLst/>
          </a:prstGeom>
          <a:solidFill>
            <a:srgbClr val="FF0000">
              <a:alpha val="21176"/>
            </a:srgbClr>
          </a:solidFill>
          <a:ln w="22225" algn="ctr">
            <a:solidFill>
              <a:schemeClr val="tx1"/>
            </a:solidFill>
            <a:round/>
            <a:headEnd/>
            <a:tailEnd type="triangle" w="med" len="med"/>
          </a:ln>
        </p:spPr>
        <p:txBody>
          <a:bodyPr anchor="ctr">
            <a:spAutoFit/>
          </a:bodyPr>
          <a:lstStyle/>
          <a:p>
            <a:pPr algn="ctr">
              <a:buFont typeface="Math1" charset="0"/>
              <a:buNone/>
            </a:pPr>
            <a:r>
              <a:rPr lang="en-US" sz="1800" b="1" u="none">
                <a:solidFill>
                  <a:srgbClr val="000000"/>
                </a:solidFill>
                <a:latin typeface="Arial" pitchFamily="34" charset="0"/>
                <a:cs typeface="Arial" pitchFamily="34" charset="0"/>
              </a:rPr>
              <a:t>Business Impact</a:t>
            </a:r>
            <a:endParaRPr lang="en-US"/>
          </a:p>
        </p:txBody>
      </p:sp>
      <p:sp>
        <p:nvSpPr>
          <p:cNvPr id="21516"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15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1"/>
          <p:cNvSpPr>
            <a:spLocks noGrp="1"/>
          </p:cNvSpPr>
          <p:nvPr>
            <p:ph type="ftr" sz="quarter" idx="10"/>
          </p:nvPr>
        </p:nvSpPr>
        <p:spPr/>
        <p:txBody>
          <a:bodyPr/>
          <a:lstStyle/>
          <a:p>
            <a:r>
              <a:rPr lang="es-ES" smtClean="0"/>
              <a:t>Attacks to SAP Web Applications</a:t>
            </a:r>
          </a:p>
        </p:txBody>
      </p:sp>
      <p:sp>
        <p:nvSpPr>
          <p:cNvPr id="22531"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2532"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2533" name="Rectangle 4"/>
          <p:cNvSpPr>
            <a:spLocks noChangeArrowheads="1"/>
          </p:cNvSpPr>
          <p:nvPr/>
        </p:nvSpPr>
        <p:spPr bwMode="auto">
          <a:xfrm>
            <a:off x="309563" y="765175"/>
            <a:ext cx="9051925" cy="593725"/>
          </a:xfrm>
          <a:prstGeom prst="rect">
            <a:avLst/>
          </a:prstGeom>
          <a:noFill/>
          <a:ln w="38100">
            <a:noFill/>
            <a:miter lim="800000"/>
            <a:headEnd/>
            <a:tailEnd/>
          </a:ln>
        </p:spPr>
        <p:txBody>
          <a:bodyPr wrap="none">
            <a:spAutoFit/>
          </a:bodyPr>
          <a:lstStyle/>
          <a:p>
            <a:pPr algn="l">
              <a:buFont typeface="Math1" charset="0"/>
              <a:buNone/>
            </a:pPr>
            <a:r>
              <a:rPr lang="en-US" sz="2800" b="1" u="none">
                <a:solidFill>
                  <a:srgbClr val="FF8939"/>
                </a:solidFill>
                <a:latin typeface="Arial" pitchFamily="34" charset="0"/>
              </a:rPr>
              <a:t>BIZEC TEC-04: </a:t>
            </a:r>
            <a:r>
              <a:rPr lang="en-US" sz="2600" b="1" u="none">
                <a:solidFill>
                  <a:srgbClr val="FF8939"/>
                </a:solidFill>
                <a:latin typeface="Arial" pitchFamily="34" charset="0"/>
              </a:rPr>
              <a:t>Unsecured SAP/Oracle authentication</a:t>
            </a:r>
          </a:p>
        </p:txBody>
      </p:sp>
      <p:sp>
        <p:nvSpPr>
          <p:cNvPr id="22534"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2535"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3" name="Round Single Corner Rectangle 12"/>
          <p:cNvSpPr/>
          <p:nvPr/>
        </p:nvSpPr>
        <p:spPr bwMode="auto">
          <a:xfrm>
            <a:off x="395288" y="2144713"/>
            <a:ext cx="8353425" cy="1173162"/>
          </a:xfrm>
          <a:prstGeom prst="round1Rect">
            <a:avLst/>
          </a:prstGeom>
          <a:solidFill>
            <a:schemeClr val="accent1">
              <a:alpha val="60000"/>
            </a:schemeClr>
          </a:solidFill>
          <a:ln w="22225" cap="flat" cmpd="sng" algn="ctr">
            <a:solidFill>
              <a:schemeClr val="tx1"/>
            </a:solidFill>
            <a:prstDash val="solid"/>
            <a:round/>
            <a:headEnd type="none" w="med" len="med"/>
            <a:tailEnd type="triangle" w="med" len="med"/>
          </a:ln>
          <a:effectLst/>
        </p:spPr>
        <p:txBody>
          <a:bodyPr anchor="ctr">
            <a:spAutoFit/>
          </a:bodyPr>
          <a:lstStyle/>
          <a:p>
            <a:pPr algn="just">
              <a:buFont typeface="Math1" charset="0"/>
              <a:buNone/>
              <a:defRPr/>
            </a:pPr>
            <a:r>
              <a:rPr lang="en-US" sz="1800" b="1" u="none" dirty="0">
                <a:solidFill>
                  <a:srgbClr val="000000"/>
                </a:solidFill>
                <a:latin typeface="Arial" charset="0"/>
                <a:cs typeface="Arial" charset="0"/>
              </a:rPr>
              <a:t>The SAP ABAP Application Server authenticates to the Oracle database through the OPS$ mechanism, and the Oracle’s listener has not been secured.</a:t>
            </a:r>
          </a:p>
        </p:txBody>
      </p:sp>
      <p:sp>
        <p:nvSpPr>
          <p:cNvPr id="22537" name="Rectangle 14"/>
          <p:cNvSpPr>
            <a:spLocks noChangeArrowheads="1"/>
          </p:cNvSpPr>
          <p:nvPr/>
        </p:nvSpPr>
        <p:spPr bwMode="auto">
          <a:xfrm>
            <a:off x="395288" y="1728788"/>
            <a:ext cx="2016125" cy="415925"/>
          </a:xfrm>
          <a:prstGeom prst="rect">
            <a:avLst/>
          </a:prstGeom>
          <a:solidFill>
            <a:schemeClr val="accent1">
              <a:alpha val="59999"/>
            </a:schemeClr>
          </a:solidFill>
          <a:ln w="22225" algn="ctr">
            <a:solidFill>
              <a:schemeClr val="tx1"/>
            </a:solidFill>
            <a:round/>
            <a:headEnd/>
            <a:tailEnd type="triangle" w="med" len="med"/>
          </a:ln>
        </p:spPr>
        <p:txBody>
          <a:bodyPr anchor="ctr">
            <a:spAutoFit/>
          </a:bodyPr>
          <a:lstStyle/>
          <a:p>
            <a:pPr algn="l">
              <a:buFont typeface="Math1" charset="0"/>
              <a:buNone/>
            </a:pPr>
            <a:r>
              <a:rPr lang="en-US" sz="1800" b="1" u="none">
                <a:solidFill>
                  <a:srgbClr val="000000"/>
                </a:solidFill>
                <a:latin typeface="Arial" pitchFamily="34" charset="0"/>
                <a:cs typeface="Arial" pitchFamily="34" charset="0"/>
              </a:rPr>
              <a:t>Risk</a:t>
            </a:r>
            <a:endParaRPr lang="en-US"/>
          </a:p>
        </p:txBody>
      </p:sp>
      <p:sp>
        <p:nvSpPr>
          <p:cNvPr id="16" name="Round Single Corner Rectangle 15"/>
          <p:cNvSpPr/>
          <p:nvPr/>
        </p:nvSpPr>
        <p:spPr bwMode="auto">
          <a:xfrm>
            <a:off x="395288" y="4460875"/>
            <a:ext cx="8353425" cy="1416050"/>
          </a:xfrm>
          <a:prstGeom prst="round1Rect">
            <a:avLst/>
          </a:prstGeom>
          <a:solidFill>
            <a:srgbClr val="FF0000">
              <a:alpha val="21000"/>
            </a:srgbClr>
          </a:solidFill>
          <a:ln w="22225" cap="flat" cmpd="sng" algn="ctr">
            <a:solidFill>
              <a:schemeClr val="tx1"/>
            </a:solidFill>
            <a:prstDash val="solid"/>
            <a:round/>
            <a:headEnd type="none" w="med" len="med"/>
            <a:tailEnd type="triangle" w="med" len="med"/>
          </a:ln>
          <a:effectLst/>
        </p:spPr>
        <p:txBody>
          <a:bodyPr/>
          <a:lstStyle/>
          <a:p>
            <a:pPr algn="just">
              <a:buFont typeface="Math1" charset="0"/>
              <a:buNone/>
              <a:defRPr/>
            </a:pPr>
            <a:r>
              <a:rPr lang="en-US" sz="1800" b="1" u="none" dirty="0">
                <a:solidFill>
                  <a:srgbClr val="000000"/>
                </a:solidFill>
                <a:latin typeface="Arial" charset="0"/>
                <a:cs typeface="Arial" charset="0"/>
              </a:rPr>
              <a:t>Attackers would be able to obtain full control of the affected SAP system’s database, enabling them to create, visualize, modify and/or delete any business information processed by the system. </a:t>
            </a:r>
          </a:p>
        </p:txBody>
      </p:sp>
      <p:sp>
        <p:nvSpPr>
          <p:cNvPr id="22539" name="Rectangle 16"/>
          <p:cNvSpPr>
            <a:spLocks noChangeArrowheads="1"/>
          </p:cNvSpPr>
          <p:nvPr/>
        </p:nvSpPr>
        <p:spPr bwMode="auto">
          <a:xfrm>
            <a:off x="395288" y="4044950"/>
            <a:ext cx="2016125" cy="415925"/>
          </a:xfrm>
          <a:prstGeom prst="rect">
            <a:avLst/>
          </a:prstGeom>
          <a:solidFill>
            <a:srgbClr val="FF0000">
              <a:alpha val="21176"/>
            </a:srgbClr>
          </a:solidFill>
          <a:ln w="22225" algn="ctr">
            <a:solidFill>
              <a:schemeClr val="tx1"/>
            </a:solidFill>
            <a:round/>
            <a:headEnd/>
            <a:tailEnd type="triangle" w="med" len="med"/>
          </a:ln>
        </p:spPr>
        <p:txBody>
          <a:bodyPr anchor="ctr">
            <a:spAutoFit/>
          </a:bodyPr>
          <a:lstStyle/>
          <a:p>
            <a:pPr algn="ctr">
              <a:buFont typeface="Math1" charset="0"/>
              <a:buNone/>
            </a:pPr>
            <a:r>
              <a:rPr lang="en-US" sz="1800" b="1" u="none">
                <a:solidFill>
                  <a:srgbClr val="000000"/>
                </a:solidFill>
                <a:latin typeface="Arial" pitchFamily="34" charset="0"/>
                <a:cs typeface="Arial" pitchFamily="34" charset="0"/>
              </a:rPr>
              <a:t>Business Impact</a:t>
            </a:r>
            <a:endParaRPr lang="en-US"/>
          </a:p>
        </p:txBody>
      </p:sp>
      <p:sp>
        <p:nvSpPr>
          <p:cNvPr id="22540"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53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1"/>
          <p:cNvSpPr>
            <a:spLocks noGrp="1"/>
          </p:cNvSpPr>
          <p:nvPr>
            <p:ph type="ftr" sz="quarter" idx="10"/>
          </p:nvPr>
        </p:nvSpPr>
        <p:spPr/>
        <p:txBody>
          <a:bodyPr/>
          <a:lstStyle/>
          <a:p>
            <a:r>
              <a:rPr lang="es-ES" smtClean="0"/>
              <a:t>Attacks to SAP Web Applications</a:t>
            </a:r>
          </a:p>
        </p:txBody>
      </p:sp>
      <p:sp>
        <p:nvSpPr>
          <p:cNvPr id="6147"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6148"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6149" name="Rectangle 4"/>
          <p:cNvSpPr>
            <a:spLocks noChangeArrowheads="1"/>
          </p:cNvSpPr>
          <p:nvPr/>
        </p:nvSpPr>
        <p:spPr bwMode="auto">
          <a:xfrm>
            <a:off x="309563" y="693738"/>
            <a:ext cx="3916457" cy="652486"/>
          </a:xfrm>
          <a:prstGeom prst="rect">
            <a:avLst/>
          </a:prstGeom>
          <a:noFill/>
          <a:ln w="38100">
            <a:noFill/>
            <a:miter lim="800000"/>
            <a:headEnd/>
            <a:tailEnd/>
          </a:ln>
        </p:spPr>
        <p:txBody>
          <a:bodyPr wrap="none">
            <a:spAutoFit/>
          </a:bodyPr>
          <a:lstStyle/>
          <a:p>
            <a:pPr algn="l">
              <a:buFont typeface="Math1" charset="0"/>
              <a:buNone/>
            </a:pPr>
            <a:r>
              <a:rPr lang="en-US" sz="2800" b="1" u="none" dirty="0">
                <a:solidFill>
                  <a:srgbClr val="FF8939"/>
                </a:solidFill>
                <a:latin typeface="Arial" pitchFamily="34" charset="0"/>
              </a:rPr>
              <a:t>Who is </a:t>
            </a:r>
            <a:r>
              <a:rPr lang="en-US" sz="2800" b="1" u="none" dirty="0" err="1" smtClean="0">
                <a:solidFill>
                  <a:srgbClr val="FF8939"/>
                </a:solidFill>
                <a:latin typeface="Arial" pitchFamily="34" charset="0"/>
              </a:rPr>
              <a:t>Onapsis</a:t>
            </a:r>
            <a:r>
              <a:rPr lang="en-US" sz="2800" b="1" u="none" dirty="0" smtClean="0">
                <a:solidFill>
                  <a:srgbClr val="FF8939"/>
                </a:solidFill>
                <a:latin typeface="Arial" pitchFamily="34" charset="0"/>
              </a:rPr>
              <a:t>, Inc.?</a:t>
            </a:r>
            <a:endParaRPr lang="en-US" sz="2800" b="1" u="none" dirty="0">
              <a:solidFill>
                <a:srgbClr val="FF8939"/>
              </a:solidFill>
              <a:latin typeface="Arial" pitchFamily="34" charset="0"/>
            </a:endParaRPr>
          </a:p>
        </p:txBody>
      </p:sp>
      <p:sp>
        <p:nvSpPr>
          <p:cNvPr id="6150"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6151"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6152" name="Rectangle 7"/>
          <p:cNvSpPr>
            <a:spLocks noChangeArrowheads="1"/>
          </p:cNvSpPr>
          <p:nvPr/>
        </p:nvSpPr>
        <p:spPr bwMode="auto">
          <a:xfrm>
            <a:off x="903288" y="107950"/>
            <a:ext cx="6477000" cy="441325"/>
          </a:xfrm>
          <a:prstGeom prst="rect">
            <a:avLst/>
          </a:prstGeom>
          <a:noFill/>
          <a:ln w="9525">
            <a:noFill/>
            <a:miter lim="800000"/>
            <a:headEnd/>
            <a:tailEnd/>
          </a:ln>
        </p:spPr>
        <p:txBody>
          <a:bodyPr/>
          <a:lstStyle/>
          <a:p>
            <a:pPr marL="342900" indent="-342900">
              <a:lnSpc>
                <a:spcPct val="80000"/>
              </a:lnSpc>
              <a:spcBef>
                <a:spcPct val="20000"/>
              </a:spcBef>
              <a:buFontTx/>
              <a:buNone/>
            </a:pPr>
            <a:endParaRPr lang="es-AR" u="none">
              <a:solidFill>
                <a:srgbClr val="DDDDDD"/>
              </a:solidFill>
            </a:endParaRPr>
          </a:p>
        </p:txBody>
      </p:sp>
      <p:sp>
        <p:nvSpPr>
          <p:cNvPr id="6153" name="Text Box 8"/>
          <p:cNvSpPr txBox="1">
            <a:spLocks noChangeAspect="1" noChangeArrowheads="1"/>
          </p:cNvSpPr>
          <p:nvPr/>
        </p:nvSpPr>
        <p:spPr bwMode="auto">
          <a:xfrm>
            <a:off x="381000" y="1196975"/>
            <a:ext cx="8305800" cy="2613025"/>
          </a:xfrm>
          <a:prstGeom prst="rect">
            <a:avLst/>
          </a:prstGeom>
          <a:noFill/>
          <a:ln w="9525">
            <a:noFill/>
            <a:miter lim="800000"/>
            <a:headEnd/>
            <a:tailEnd/>
          </a:ln>
        </p:spPr>
        <p:txBody>
          <a:bodyPr>
            <a:spAutoFit/>
          </a:bodyPr>
          <a:lstStyle/>
          <a:p>
            <a:pPr algn="just">
              <a:buFont typeface="Wingdings" pitchFamily="2" charset="2"/>
              <a:buChar char="§"/>
            </a:pPr>
            <a:r>
              <a:rPr lang="en-US" sz="1800" u="none" dirty="0">
                <a:latin typeface="Arial" pitchFamily="34" charset="0"/>
              </a:rPr>
              <a:t> Company focused in </a:t>
            </a:r>
            <a:r>
              <a:rPr lang="en-US" sz="1800" u="none" dirty="0" smtClean="0">
                <a:latin typeface="Arial" pitchFamily="34" charset="0"/>
              </a:rPr>
              <a:t>the </a:t>
            </a:r>
            <a:r>
              <a:rPr lang="en-US" sz="1800" b="1" u="none" dirty="0" smtClean="0">
                <a:latin typeface="Arial" pitchFamily="34" charset="0"/>
              </a:rPr>
              <a:t>security of </a:t>
            </a:r>
            <a:r>
              <a:rPr lang="en-US" sz="1800" b="1" u="none" dirty="0">
                <a:latin typeface="Arial" pitchFamily="34" charset="0"/>
              </a:rPr>
              <a:t>ERP systems and business-critical infrastructure</a:t>
            </a:r>
            <a:r>
              <a:rPr lang="en-US" sz="1800" u="none" dirty="0">
                <a:latin typeface="Arial" pitchFamily="34" charset="0"/>
              </a:rPr>
              <a:t> </a:t>
            </a:r>
            <a:r>
              <a:rPr lang="en-US" sz="1500" u="none" dirty="0">
                <a:latin typeface="Arial" pitchFamily="34" charset="0"/>
              </a:rPr>
              <a:t>(</a:t>
            </a:r>
            <a:r>
              <a:rPr lang="en-US" sz="1500" b="1" u="none" dirty="0">
                <a:solidFill>
                  <a:srgbClr val="FF8939"/>
                </a:solidFill>
                <a:latin typeface="Arial" pitchFamily="34" charset="0"/>
              </a:rPr>
              <a:t>SAP</a:t>
            </a:r>
            <a:r>
              <a:rPr lang="en-US" sz="1500" b="1" u="none" baseline="30000" dirty="0">
                <a:solidFill>
                  <a:srgbClr val="FF8939"/>
                </a:solidFill>
                <a:latin typeface="Arial" pitchFamily="34" charset="0"/>
              </a:rPr>
              <a:t>®</a:t>
            </a:r>
            <a:r>
              <a:rPr lang="en-US" sz="1500" b="1" u="none" dirty="0">
                <a:solidFill>
                  <a:srgbClr val="FF8939"/>
                </a:solidFill>
                <a:latin typeface="Arial" pitchFamily="34" charset="0"/>
              </a:rPr>
              <a:t>,</a:t>
            </a:r>
            <a:r>
              <a:rPr lang="en-US" sz="1500" u="none" dirty="0">
                <a:latin typeface="Arial" pitchFamily="34" charset="0"/>
              </a:rPr>
              <a:t> Siebel</a:t>
            </a:r>
            <a:r>
              <a:rPr lang="en-US" sz="1500" u="none" baseline="30000" dirty="0">
                <a:latin typeface="Arial" pitchFamily="34" charset="0"/>
              </a:rPr>
              <a:t>®</a:t>
            </a:r>
            <a:r>
              <a:rPr lang="en-US" sz="1500" u="none" dirty="0">
                <a:latin typeface="Arial" pitchFamily="34" charset="0"/>
              </a:rPr>
              <a:t>, Oracle</a:t>
            </a:r>
            <a:r>
              <a:rPr lang="en-US" sz="1500" u="none" baseline="30000" dirty="0">
                <a:latin typeface="Arial" pitchFamily="34" charset="0"/>
              </a:rPr>
              <a:t>®</a:t>
            </a:r>
            <a:r>
              <a:rPr lang="en-US" sz="1500" u="none" dirty="0">
                <a:latin typeface="Arial" pitchFamily="34" charset="0"/>
              </a:rPr>
              <a:t> E-Business </a:t>
            </a:r>
            <a:r>
              <a:rPr lang="en-US" sz="1500" u="none" dirty="0" err="1">
                <a:latin typeface="Arial" pitchFamily="34" charset="0"/>
              </a:rPr>
              <a:t>Suite</a:t>
            </a:r>
            <a:r>
              <a:rPr lang="en-US" sz="1500" u="none" baseline="30000" dirty="0" err="1">
                <a:latin typeface="Arial" pitchFamily="34" charset="0"/>
              </a:rPr>
              <a:t>TM</a:t>
            </a:r>
            <a:r>
              <a:rPr lang="en-US" sz="1500" u="none" dirty="0">
                <a:latin typeface="Arial" pitchFamily="34" charset="0"/>
              </a:rPr>
              <a:t>, PeopleSoft</a:t>
            </a:r>
            <a:r>
              <a:rPr lang="en-US" sz="1500" u="none" baseline="30000" dirty="0">
                <a:latin typeface="Arial" pitchFamily="34" charset="0"/>
              </a:rPr>
              <a:t>®</a:t>
            </a:r>
            <a:r>
              <a:rPr lang="en-US" sz="1500" u="none" dirty="0">
                <a:latin typeface="Arial" pitchFamily="34" charset="0"/>
              </a:rPr>
              <a:t>, JD Edwards</a:t>
            </a:r>
            <a:r>
              <a:rPr lang="en-US" sz="1500" u="none" baseline="30000" dirty="0">
                <a:latin typeface="Arial" pitchFamily="34" charset="0"/>
              </a:rPr>
              <a:t>®</a:t>
            </a:r>
            <a:r>
              <a:rPr lang="en-US" sz="1500" u="none" dirty="0">
                <a:latin typeface="Arial" pitchFamily="34" charset="0"/>
              </a:rPr>
              <a:t> …).</a:t>
            </a:r>
          </a:p>
          <a:p>
            <a:pPr algn="just">
              <a:buFont typeface="Wingdings" pitchFamily="2" charset="2"/>
              <a:buChar char="§"/>
            </a:pPr>
            <a:r>
              <a:rPr lang="en-US" sz="1800" u="none" dirty="0">
                <a:latin typeface="Arial" pitchFamily="34" charset="0"/>
              </a:rPr>
              <a:t> Working with Global Fortune-100 and large governmental organizations.</a:t>
            </a:r>
          </a:p>
          <a:p>
            <a:pPr algn="just">
              <a:buFont typeface="Wingdings" pitchFamily="2" charset="2"/>
              <a:buChar char="§"/>
            </a:pPr>
            <a:r>
              <a:rPr lang="en-US" sz="1800" u="none" dirty="0">
                <a:latin typeface="Arial" pitchFamily="34" charset="0"/>
              </a:rPr>
              <a:t> What does </a:t>
            </a:r>
            <a:r>
              <a:rPr lang="en-US" sz="1800" u="none" dirty="0" err="1">
                <a:latin typeface="Arial" pitchFamily="34" charset="0"/>
              </a:rPr>
              <a:t>Onapsis</a:t>
            </a:r>
            <a:r>
              <a:rPr lang="en-US" sz="1800" u="none" dirty="0">
                <a:latin typeface="Arial" pitchFamily="34" charset="0"/>
              </a:rPr>
              <a:t> do?</a:t>
            </a:r>
          </a:p>
          <a:p>
            <a:pPr lvl="1" algn="just">
              <a:buFont typeface="Wingdings" pitchFamily="2" charset="2"/>
              <a:buChar char="§"/>
            </a:pPr>
            <a:r>
              <a:rPr lang="en-US" sz="1800" u="none" dirty="0">
                <a:latin typeface="Arial" pitchFamily="34" charset="0"/>
              </a:rPr>
              <a:t> Innovative ERP security software (</a:t>
            </a:r>
            <a:r>
              <a:rPr lang="en-US" sz="1600" u="none" dirty="0" err="1">
                <a:latin typeface="Arial" pitchFamily="34" charset="0"/>
              </a:rPr>
              <a:t>Onapsis</a:t>
            </a:r>
            <a:r>
              <a:rPr lang="en-US" sz="1600" u="none" dirty="0">
                <a:latin typeface="Arial" pitchFamily="34" charset="0"/>
              </a:rPr>
              <a:t> X1, </a:t>
            </a:r>
            <a:r>
              <a:rPr lang="en-US" sz="1600" u="none" dirty="0" err="1">
                <a:latin typeface="Arial" pitchFamily="34" charset="0"/>
              </a:rPr>
              <a:t>Onapsis</a:t>
            </a:r>
            <a:r>
              <a:rPr lang="en-US" sz="1600" u="none" dirty="0">
                <a:latin typeface="Arial" pitchFamily="34" charset="0"/>
              </a:rPr>
              <a:t> </a:t>
            </a:r>
            <a:r>
              <a:rPr lang="en-US" sz="1600" u="none" dirty="0" err="1">
                <a:latin typeface="Arial" pitchFamily="34" charset="0"/>
              </a:rPr>
              <a:t>Bizploit</a:t>
            </a:r>
            <a:r>
              <a:rPr lang="en-US" sz="1600" u="none" dirty="0">
                <a:latin typeface="Arial" pitchFamily="34" charset="0"/>
              </a:rPr>
              <a:t>, </a:t>
            </a:r>
            <a:r>
              <a:rPr lang="en-US" sz="1600" u="none" dirty="0" err="1">
                <a:latin typeface="Arial" pitchFamily="34" charset="0"/>
              </a:rPr>
              <a:t>Onapsis</a:t>
            </a:r>
            <a:r>
              <a:rPr lang="en-US" sz="1600" u="none" dirty="0">
                <a:latin typeface="Arial" pitchFamily="34" charset="0"/>
              </a:rPr>
              <a:t> IA</a:t>
            </a:r>
            <a:r>
              <a:rPr lang="en-US" sz="1800" u="none" dirty="0">
                <a:latin typeface="Arial" pitchFamily="34" charset="0"/>
              </a:rPr>
              <a:t>).</a:t>
            </a:r>
          </a:p>
          <a:p>
            <a:pPr lvl="1" algn="just">
              <a:buFont typeface="Wingdings" pitchFamily="2" charset="2"/>
              <a:buChar char="§"/>
            </a:pPr>
            <a:r>
              <a:rPr lang="en-US" sz="1800" u="none" dirty="0">
                <a:latin typeface="Arial" pitchFamily="34" charset="0"/>
              </a:rPr>
              <a:t> </a:t>
            </a:r>
            <a:r>
              <a:rPr lang="en-US" sz="1800" u="none" dirty="0" smtClean="0">
                <a:latin typeface="Arial" pitchFamily="34" charset="0"/>
              </a:rPr>
              <a:t>ERP security consulting </a:t>
            </a:r>
            <a:r>
              <a:rPr lang="en-US" sz="1800" u="none" dirty="0">
                <a:latin typeface="Arial" pitchFamily="34" charset="0"/>
              </a:rPr>
              <a:t>services.</a:t>
            </a:r>
          </a:p>
          <a:p>
            <a:pPr lvl="1" algn="just">
              <a:buFont typeface="Wingdings" pitchFamily="2" charset="2"/>
              <a:buChar char="§"/>
            </a:pPr>
            <a:r>
              <a:rPr lang="en-US" sz="1800" u="none" dirty="0">
                <a:latin typeface="Arial" pitchFamily="34" charset="0"/>
              </a:rPr>
              <a:t> Trainings on business-critical infrastructure security. </a:t>
            </a:r>
          </a:p>
        </p:txBody>
      </p:sp>
      <p:sp>
        <p:nvSpPr>
          <p:cNvPr id="6154" name="Rectangle 11"/>
          <p:cNvSpPr>
            <a:spLocks noChangeArrowheads="1"/>
          </p:cNvSpPr>
          <p:nvPr/>
        </p:nvSpPr>
        <p:spPr bwMode="auto">
          <a:xfrm>
            <a:off x="322263" y="3860800"/>
            <a:ext cx="1981200" cy="647700"/>
          </a:xfrm>
          <a:prstGeom prst="rect">
            <a:avLst/>
          </a:prstGeom>
          <a:noFill/>
          <a:ln w="38100">
            <a:noFill/>
            <a:miter lim="800000"/>
            <a:headEnd/>
            <a:tailEnd/>
          </a:ln>
        </p:spPr>
        <p:txBody>
          <a:bodyPr wrap="none">
            <a:spAutoFit/>
          </a:bodyPr>
          <a:lstStyle/>
          <a:p>
            <a:pPr algn="l">
              <a:buFont typeface="Math1" charset="0"/>
              <a:buNone/>
            </a:pPr>
            <a:r>
              <a:rPr lang="en-US" sz="2800" b="1" u="none" dirty="0">
                <a:solidFill>
                  <a:srgbClr val="FF8939"/>
                </a:solidFill>
                <a:latin typeface="Arial" pitchFamily="34" charset="0"/>
              </a:rPr>
              <a:t>Who am I</a:t>
            </a:r>
            <a:r>
              <a:rPr lang="en-US" sz="2800" b="1" u="none" dirty="0" smtClean="0">
                <a:solidFill>
                  <a:srgbClr val="FF8939"/>
                </a:solidFill>
                <a:latin typeface="Arial" pitchFamily="34" charset="0"/>
              </a:rPr>
              <a:t>?</a:t>
            </a:r>
            <a:endParaRPr lang="en-US" sz="2800" b="1" u="none" dirty="0">
              <a:solidFill>
                <a:srgbClr val="FF8939"/>
              </a:solidFill>
              <a:latin typeface="Arial" pitchFamily="34" charset="0"/>
            </a:endParaRPr>
          </a:p>
        </p:txBody>
      </p:sp>
      <p:sp>
        <p:nvSpPr>
          <p:cNvPr id="6155" name="Text Box 12"/>
          <p:cNvSpPr txBox="1">
            <a:spLocks noChangeAspect="1" noChangeArrowheads="1"/>
          </p:cNvSpPr>
          <p:nvPr/>
        </p:nvSpPr>
        <p:spPr bwMode="auto">
          <a:xfrm>
            <a:off x="395288" y="4371975"/>
            <a:ext cx="8748712" cy="1892826"/>
          </a:xfrm>
          <a:prstGeom prst="rect">
            <a:avLst/>
          </a:prstGeom>
          <a:noFill/>
          <a:ln w="9525">
            <a:noFill/>
            <a:miter lim="800000"/>
            <a:headEnd/>
            <a:tailEnd/>
          </a:ln>
        </p:spPr>
        <p:txBody>
          <a:bodyPr wrap="square">
            <a:spAutoFit/>
          </a:bodyPr>
          <a:lstStyle/>
          <a:p>
            <a:pPr algn="just">
              <a:buFont typeface="Wingdings" pitchFamily="2" charset="2"/>
              <a:buChar char="§"/>
            </a:pPr>
            <a:r>
              <a:rPr lang="en-US" sz="1800" b="1" u="none" dirty="0">
                <a:solidFill>
                  <a:srgbClr val="FF8939"/>
                </a:solidFill>
                <a:latin typeface="Arial" pitchFamily="34" charset="0"/>
              </a:rPr>
              <a:t> Co-founder &amp; CEO </a:t>
            </a:r>
            <a:r>
              <a:rPr lang="en-US" sz="1800" u="none" dirty="0">
                <a:latin typeface="Arial" pitchFamily="34" charset="0"/>
              </a:rPr>
              <a:t>at</a:t>
            </a:r>
            <a:r>
              <a:rPr lang="en-US" sz="1800" b="1" u="none" dirty="0">
                <a:latin typeface="Arial" pitchFamily="34" charset="0"/>
              </a:rPr>
              <a:t> </a:t>
            </a:r>
            <a:r>
              <a:rPr lang="en-US" sz="1800" b="1" u="none" dirty="0" err="1">
                <a:solidFill>
                  <a:srgbClr val="FF8939"/>
                </a:solidFill>
                <a:latin typeface="Arial" pitchFamily="34" charset="0"/>
              </a:rPr>
              <a:t>Onapsis</a:t>
            </a:r>
            <a:r>
              <a:rPr lang="en-US" sz="1800" b="1" u="none" dirty="0">
                <a:solidFill>
                  <a:srgbClr val="FF8939"/>
                </a:solidFill>
                <a:latin typeface="Arial" pitchFamily="34" charset="0"/>
              </a:rPr>
              <a:t>.</a:t>
            </a:r>
          </a:p>
          <a:p>
            <a:pPr algn="just">
              <a:buFont typeface="Wingdings" pitchFamily="2" charset="2"/>
              <a:buChar char="§"/>
            </a:pPr>
            <a:r>
              <a:rPr lang="en-US" sz="1800" u="none" dirty="0">
                <a:latin typeface="Arial" pitchFamily="34" charset="0"/>
              </a:rPr>
              <a:t> Discovered 50+ </a:t>
            </a:r>
            <a:r>
              <a:rPr lang="en-US" sz="1800" b="1" u="none" dirty="0" smtClean="0">
                <a:solidFill>
                  <a:srgbClr val="FF8939"/>
                </a:solidFill>
                <a:latin typeface="Arial" pitchFamily="34" charset="0"/>
              </a:rPr>
              <a:t>vulnerabilities</a:t>
            </a:r>
            <a:r>
              <a:rPr lang="en-US" sz="1800" u="none" dirty="0" smtClean="0">
                <a:latin typeface="Arial" pitchFamily="34" charset="0"/>
              </a:rPr>
              <a:t> </a:t>
            </a:r>
            <a:r>
              <a:rPr lang="en-US" sz="1800" u="none" dirty="0">
                <a:latin typeface="Arial" pitchFamily="34" charset="0"/>
              </a:rPr>
              <a:t>in </a:t>
            </a:r>
            <a:r>
              <a:rPr lang="en-US" sz="1800" u="none" dirty="0" smtClean="0">
                <a:latin typeface="Arial" pitchFamily="34" charset="0"/>
              </a:rPr>
              <a:t>SAP, Microsoft, IBM, ...</a:t>
            </a:r>
            <a:endParaRPr lang="en-US" sz="1800" u="none" dirty="0">
              <a:latin typeface="Arial" pitchFamily="34" charset="0"/>
            </a:endParaRPr>
          </a:p>
          <a:p>
            <a:pPr algn="just">
              <a:buFont typeface="Wingdings" pitchFamily="2" charset="2"/>
              <a:buChar char="§"/>
            </a:pPr>
            <a:r>
              <a:rPr lang="en-US" sz="1800" b="1" u="none" dirty="0">
                <a:solidFill>
                  <a:srgbClr val="FF8939"/>
                </a:solidFill>
                <a:latin typeface="Arial" pitchFamily="34" charset="0"/>
              </a:rPr>
              <a:t> Speaker/Trainer </a:t>
            </a:r>
            <a:r>
              <a:rPr lang="en-US" sz="1800" u="none" dirty="0">
                <a:latin typeface="Arial" pitchFamily="34" charset="0"/>
              </a:rPr>
              <a:t>at </a:t>
            </a:r>
            <a:r>
              <a:rPr lang="en-US" sz="1800" u="none" dirty="0" err="1">
                <a:latin typeface="Arial" pitchFamily="34" charset="0"/>
              </a:rPr>
              <a:t>BlackHat</a:t>
            </a:r>
            <a:r>
              <a:rPr lang="en-US" sz="1800" u="none" dirty="0">
                <a:latin typeface="Arial" pitchFamily="34" charset="0"/>
              </a:rPr>
              <a:t>, RSA, </a:t>
            </a:r>
            <a:r>
              <a:rPr lang="en-US" sz="1800" u="none" dirty="0" err="1" smtClean="0">
                <a:latin typeface="Arial" pitchFamily="34" charset="0"/>
              </a:rPr>
              <a:t>HackerHalted</a:t>
            </a:r>
            <a:r>
              <a:rPr lang="en-US" sz="1800" u="none" dirty="0" smtClean="0">
                <a:latin typeface="Arial" pitchFamily="34" charset="0"/>
              </a:rPr>
              <a:t>, HITB, </a:t>
            </a:r>
            <a:r>
              <a:rPr lang="en-US" sz="1800" u="none" dirty="0" err="1" smtClean="0">
                <a:latin typeface="Arial" pitchFamily="34" charset="0"/>
              </a:rPr>
              <a:t>Ekoparty</a:t>
            </a:r>
            <a:r>
              <a:rPr lang="en-US" sz="1800" u="none" dirty="0" smtClean="0">
                <a:latin typeface="Arial" pitchFamily="34" charset="0"/>
              </a:rPr>
              <a:t>, </a:t>
            </a:r>
            <a:r>
              <a:rPr lang="en-US" sz="1800" u="none" dirty="0" err="1" smtClean="0">
                <a:latin typeface="Arial" pitchFamily="34" charset="0"/>
              </a:rPr>
              <a:t>DeepSec</a:t>
            </a:r>
            <a:r>
              <a:rPr lang="en-US" sz="1800" u="none" dirty="0" smtClean="0">
                <a:latin typeface="Arial" pitchFamily="34" charset="0"/>
              </a:rPr>
              <a:t>, </a:t>
            </a:r>
            <a:r>
              <a:rPr lang="en-US" sz="1800" u="none" dirty="0">
                <a:latin typeface="Arial" pitchFamily="34" charset="0"/>
              </a:rPr>
              <a:t>...</a:t>
            </a:r>
          </a:p>
          <a:p>
            <a:pPr algn="just">
              <a:buFont typeface="Wingdings" pitchFamily="2" charset="2"/>
              <a:buChar char="§"/>
            </a:pPr>
            <a:r>
              <a:rPr lang="en-US" sz="1800" u="none" dirty="0">
                <a:latin typeface="Arial" pitchFamily="34" charset="0"/>
              </a:rPr>
              <a:t> Developer of the first </a:t>
            </a:r>
            <a:r>
              <a:rPr lang="en-US" sz="1800" b="1" u="none" dirty="0" err="1">
                <a:solidFill>
                  <a:srgbClr val="FF8939"/>
                </a:solidFill>
                <a:latin typeface="Arial" pitchFamily="34" charset="0"/>
              </a:rPr>
              <a:t>opensource</a:t>
            </a:r>
            <a:r>
              <a:rPr lang="en-US" sz="1800" b="1" u="none" dirty="0">
                <a:solidFill>
                  <a:srgbClr val="FF8939"/>
                </a:solidFill>
                <a:latin typeface="Arial" pitchFamily="34" charset="0"/>
              </a:rPr>
              <a:t> SAP/ERP </a:t>
            </a:r>
            <a:r>
              <a:rPr lang="en-US" sz="1800" b="1" u="none" dirty="0" err="1">
                <a:solidFill>
                  <a:srgbClr val="FF8939"/>
                </a:solidFill>
                <a:latin typeface="Arial" pitchFamily="34" charset="0"/>
              </a:rPr>
              <a:t>PenTesting</a:t>
            </a:r>
            <a:r>
              <a:rPr lang="en-US" sz="1800" b="1" u="none" dirty="0">
                <a:solidFill>
                  <a:srgbClr val="FF8939"/>
                </a:solidFill>
                <a:latin typeface="Arial" pitchFamily="34" charset="0"/>
              </a:rPr>
              <a:t> frameworks</a:t>
            </a:r>
            <a:r>
              <a:rPr lang="en-US" sz="1800" b="1" u="none" dirty="0">
                <a:latin typeface="Arial" pitchFamily="34" charset="0"/>
              </a:rPr>
              <a:t>.</a:t>
            </a:r>
          </a:p>
          <a:p>
            <a:pPr algn="just">
              <a:buFont typeface="Wingdings" pitchFamily="2" charset="2"/>
              <a:buChar char="§"/>
            </a:pPr>
            <a:r>
              <a:rPr lang="en-US" sz="1800" u="none" dirty="0">
                <a:latin typeface="Arial" pitchFamily="34" charset="0"/>
              </a:rPr>
              <a:t> Lead author of the “SAP Security In-Depth” publication.</a:t>
            </a:r>
          </a:p>
        </p:txBody>
      </p:sp>
      <p:pic>
        <p:nvPicPr>
          <p:cNvPr id="6156" name="Picture 13" descr="X1 3D_v2"/>
          <p:cNvPicPr>
            <a:picLocks noChangeAspect="1" noChangeArrowheads="1"/>
          </p:cNvPicPr>
          <p:nvPr/>
        </p:nvPicPr>
        <p:blipFill>
          <a:blip r:embed="rId3" cstate="print"/>
          <a:srcRect/>
          <a:stretch>
            <a:fillRect/>
          </a:stretch>
        </p:blipFill>
        <p:spPr bwMode="auto">
          <a:xfrm>
            <a:off x="6156325" y="3284538"/>
            <a:ext cx="2592388" cy="1520825"/>
          </a:xfrm>
          <a:prstGeom prst="rect">
            <a:avLst/>
          </a:prstGeom>
          <a:noFill/>
          <a:ln w="9525">
            <a:noFill/>
            <a:miter lim="800000"/>
            <a:headEnd/>
            <a:tailEnd/>
          </a:ln>
        </p:spPr>
      </p:pic>
      <p:sp>
        <p:nvSpPr>
          <p:cNvPr id="6157" name="Footer Placeholder 1"/>
          <p:cNvSpPr txBox="1">
            <a:spLocks/>
          </p:cNvSpPr>
          <p:nvPr/>
        </p:nvSpPr>
        <p:spPr bwMode="auto">
          <a:xfrm>
            <a:off x="-12700" y="6621463"/>
            <a:ext cx="2700338"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
        <p:nvSpPr>
          <p:cNvPr id="6158" name="Footer Placeholder 1"/>
          <p:cNvSpPr txBox="1">
            <a:spLocks/>
          </p:cNvSpPr>
          <p:nvPr/>
        </p:nvSpPr>
        <p:spPr bwMode="auto">
          <a:xfrm>
            <a:off x="0" y="6632575"/>
            <a:ext cx="2700338"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1"/>
          <p:cNvSpPr>
            <a:spLocks noGrp="1"/>
          </p:cNvSpPr>
          <p:nvPr>
            <p:ph type="ftr" sz="quarter" idx="10"/>
          </p:nvPr>
        </p:nvSpPr>
        <p:spPr/>
        <p:txBody>
          <a:bodyPr/>
          <a:lstStyle/>
          <a:p>
            <a:r>
              <a:rPr lang="es-ES" smtClean="0"/>
              <a:t>Attacks to SAP Web Applications</a:t>
            </a:r>
          </a:p>
        </p:txBody>
      </p:sp>
      <p:sp>
        <p:nvSpPr>
          <p:cNvPr id="24579"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0"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1" name="Rectangle 4"/>
          <p:cNvSpPr>
            <a:spLocks noChangeArrowheads="1"/>
          </p:cNvSpPr>
          <p:nvPr/>
        </p:nvSpPr>
        <p:spPr bwMode="auto">
          <a:xfrm>
            <a:off x="309563" y="765175"/>
            <a:ext cx="6937375" cy="652463"/>
          </a:xfrm>
          <a:prstGeom prst="rect">
            <a:avLst/>
          </a:prstGeom>
          <a:noFill/>
          <a:ln w="38100">
            <a:noFill/>
            <a:miter lim="800000"/>
            <a:headEnd/>
            <a:tailEnd/>
          </a:ln>
        </p:spPr>
        <p:txBody>
          <a:bodyPr wrap="none">
            <a:spAutoFit/>
          </a:bodyPr>
          <a:lstStyle/>
          <a:p>
            <a:pPr algn="l">
              <a:buFont typeface="Math1" charset="0"/>
              <a:buNone/>
            </a:pPr>
            <a:r>
              <a:rPr lang="en-US" sz="2800" b="1" u="none">
                <a:solidFill>
                  <a:srgbClr val="FF8939"/>
                </a:solidFill>
                <a:latin typeface="Arial" pitchFamily="34" charset="0"/>
              </a:rPr>
              <a:t>BIZEC TEC-05: Insecure RFC interfaces</a:t>
            </a:r>
            <a:endParaRPr lang="en-US" sz="2000" b="1" u="none">
              <a:solidFill>
                <a:srgbClr val="FF8939"/>
              </a:solidFill>
              <a:latin typeface="Arial" pitchFamily="34" charset="0"/>
            </a:endParaRPr>
          </a:p>
        </p:txBody>
      </p:sp>
      <p:sp>
        <p:nvSpPr>
          <p:cNvPr id="24582"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3"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3" name="Round Single Corner Rectangle 12"/>
          <p:cNvSpPr/>
          <p:nvPr/>
        </p:nvSpPr>
        <p:spPr bwMode="auto">
          <a:xfrm>
            <a:off x="395288" y="2144713"/>
            <a:ext cx="8353425" cy="1173162"/>
          </a:xfrm>
          <a:prstGeom prst="round1Rect">
            <a:avLst/>
          </a:prstGeom>
          <a:solidFill>
            <a:schemeClr val="accent1">
              <a:alpha val="60000"/>
            </a:schemeClr>
          </a:solidFill>
          <a:ln w="22225" cap="flat" cmpd="sng" algn="ctr">
            <a:solidFill>
              <a:schemeClr val="tx1"/>
            </a:solidFill>
            <a:prstDash val="solid"/>
            <a:round/>
            <a:headEnd type="none" w="med" len="med"/>
            <a:tailEnd type="triangle" w="med" len="med"/>
          </a:ln>
          <a:effectLst/>
        </p:spPr>
        <p:txBody>
          <a:bodyPr anchor="ctr">
            <a:spAutoFit/>
          </a:bodyPr>
          <a:lstStyle/>
          <a:p>
            <a:pPr algn="just">
              <a:buFont typeface="Math1" charset="0"/>
              <a:buNone/>
              <a:defRPr/>
            </a:pPr>
            <a:r>
              <a:rPr lang="en-US" sz="1800" b="1" u="none" dirty="0">
                <a:solidFill>
                  <a:srgbClr val="000000"/>
                </a:solidFill>
                <a:latin typeface="Arial" charset="0"/>
                <a:cs typeface="Arial" charset="0"/>
              </a:rPr>
              <a:t>The SAP environment is using insecure RFC connections from systems of lower security-classification level to systems with higher security- classification levels.</a:t>
            </a:r>
          </a:p>
        </p:txBody>
      </p:sp>
      <p:sp>
        <p:nvSpPr>
          <p:cNvPr id="24585" name="Rectangle 14"/>
          <p:cNvSpPr>
            <a:spLocks noChangeArrowheads="1"/>
          </p:cNvSpPr>
          <p:nvPr/>
        </p:nvSpPr>
        <p:spPr bwMode="auto">
          <a:xfrm>
            <a:off x="395288" y="1728788"/>
            <a:ext cx="2016125" cy="415925"/>
          </a:xfrm>
          <a:prstGeom prst="rect">
            <a:avLst/>
          </a:prstGeom>
          <a:solidFill>
            <a:schemeClr val="accent1">
              <a:alpha val="59999"/>
            </a:schemeClr>
          </a:solidFill>
          <a:ln w="22225" algn="ctr">
            <a:solidFill>
              <a:schemeClr val="tx1"/>
            </a:solidFill>
            <a:round/>
            <a:headEnd/>
            <a:tailEnd type="triangle" w="med" len="med"/>
          </a:ln>
        </p:spPr>
        <p:txBody>
          <a:bodyPr anchor="ctr">
            <a:spAutoFit/>
          </a:bodyPr>
          <a:lstStyle/>
          <a:p>
            <a:pPr algn="l">
              <a:buFont typeface="Math1" charset="0"/>
              <a:buNone/>
            </a:pPr>
            <a:r>
              <a:rPr lang="en-US" sz="1800" b="1" u="none">
                <a:solidFill>
                  <a:srgbClr val="000000"/>
                </a:solidFill>
                <a:latin typeface="Arial" pitchFamily="34" charset="0"/>
                <a:cs typeface="Arial" pitchFamily="34" charset="0"/>
              </a:rPr>
              <a:t>Risk</a:t>
            </a:r>
            <a:endParaRPr lang="en-US"/>
          </a:p>
        </p:txBody>
      </p:sp>
      <p:sp>
        <p:nvSpPr>
          <p:cNvPr id="16" name="Round Single Corner Rectangle 15"/>
          <p:cNvSpPr/>
          <p:nvPr/>
        </p:nvSpPr>
        <p:spPr bwMode="auto">
          <a:xfrm>
            <a:off x="395288" y="4460875"/>
            <a:ext cx="8353425" cy="1560513"/>
          </a:xfrm>
          <a:prstGeom prst="round1Rect">
            <a:avLst/>
          </a:prstGeom>
          <a:solidFill>
            <a:srgbClr val="FF0000">
              <a:alpha val="21000"/>
            </a:srgbClr>
          </a:solidFill>
          <a:ln w="22225" cap="flat" cmpd="sng" algn="ctr">
            <a:solidFill>
              <a:schemeClr val="tx1"/>
            </a:solidFill>
            <a:prstDash val="solid"/>
            <a:round/>
            <a:headEnd type="none" w="med" len="med"/>
            <a:tailEnd type="triangle" w="med" len="med"/>
          </a:ln>
          <a:effectLst/>
        </p:spPr>
        <p:txBody>
          <a:bodyPr/>
          <a:lstStyle/>
          <a:p>
            <a:pPr algn="just">
              <a:buFont typeface="Math1" charset="0"/>
              <a:buNone/>
              <a:defRPr/>
            </a:pPr>
            <a:r>
              <a:rPr lang="en-US" sz="1800" b="1" u="none" dirty="0">
                <a:solidFill>
                  <a:srgbClr val="000000"/>
                </a:solidFill>
                <a:latin typeface="Arial" charset="0"/>
                <a:cs typeface="Arial" charset="0"/>
              </a:rPr>
              <a:t>Attackers would be able to perform RFC pivoting attacks, by first compromising an SAP system with low security-classification and, subsequently, abusing insecure interfaces to compromise SAP systems with higher </a:t>
            </a:r>
            <a:r>
              <a:rPr lang="en-US" sz="1800" b="1" u="none" dirty="0" smtClean="0">
                <a:solidFill>
                  <a:srgbClr val="000000"/>
                </a:solidFill>
                <a:latin typeface="Arial" charset="0"/>
                <a:cs typeface="Arial" charset="0"/>
              </a:rPr>
              <a:t>security-classification </a:t>
            </a:r>
            <a:r>
              <a:rPr lang="en-US" sz="1800" b="1" u="none" dirty="0">
                <a:solidFill>
                  <a:srgbClr val="000000"/>
                </a:solidFill>
                <a:latin typeface="Arial" charset="0"/>
                <a:cs typeface="Arial" charset="0"/>
              </a:rPr>
              <a:t>levels.</a:t>
            </a:r>
          </a:p>
        </p:txBody>
      </p:sp>
      <p:sp>
        <p:nvSpPr>
          <p:cNvPr id="24587" name="Rectangle 16"/>
          <p:cNvSpPr>
            <a:spLocks noChangeArrowheads="1"/>
          </p:cNvSpPr>
          <p:nvPr/>
        </p:nvSpPr>
        <p:spPr bwMode="auto">
          <a:xfrm>
            <a:off x="395288" y="4044950"/>
            <a:ext cx="2016125" cy="415925"/>
          </a:xfrm>
          <a:prstGeom prst="rect">
            <a:avLst/>
          </a:prstGeom>
          <a:solidFill>
            <a:srgbClr val="FF0000">
              <a:alpha val="21176"/>
            </a:srgbClr>
          </a:solidFill>
          <a:ln w="22225" algn="ctr">
            <a:solidFill>
              <a:schemeClr val="tx1"/>
            </a:solidFill>
            <a:round/>
            <a:headEnd/>
            <a:tailEnd type="triangle" w="med" len="med"/>
          </a:ln>
        </p:spPr>
        <p:txBody>
          <a:bodyPr anchor="ctr">
            <a:spAutoFit/>
          </a:bodyPr>
          <a:lstStyle/>
          <a:p>
            <a:pPr algn="ctr">
              <a:buFont typeface="Math1" charset="0"/>
              <a:buNone/>
            </a:pPr>
            <a:r>
              <a:rPr lang="en-US" sz="1800" b="1" u="none">
                <a:solidFill>
                  <a:srgbClr val="000000"/>
                </a:solidFill>
                <a:latin typeface="Arial" pitchFamily="34" charset="0"/>
                <a:cs typeface="Arial" pitchFamily="34" charset="0"/>
              </a:rPr>
              <a:t>Business Impact</a:t>
            </a:r>
            <a:endParaRPr lang="en-US"/>
          </a:p>
        </p:txBody>
      </p:sp>
      <p:sp>
        <p:nvSpPr>
          <p:cNvPr id="2458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458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1"/>
          <p:cNvSpPr>
            <a:spLocks noGrp="1"/>
          </p:cNvSpPr>
          <p:nvPr>
            <p:ph type="ftr" sz="quarter" idx="10"/>
          </p:nvPr>
        </p:nvSpPr>
        <p:spPr/>
        <p:txBody>
          <a:bodyPr/>
          <a:lstStyle/>
          <a:p>
            <a:r>
              <a:rPr lang="es-ES" smtClean="0"/>
              <a:t>Attacks to SAP Web Applications</a:t>
            </a:r>
          </a:p>
        </p:txBody>
      </p:sp>
      <p:sp>
        <p:nvSpPr>
          <p:cNvPr id="24579"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0"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1" name="Rectangle 4"/>
          <p:cNvSpPr>
            <a:spLocks noChangeArrowheads="1"/>
          </p:cNvSpPr>
          <p:nvPr/>
        </p:nvSpPr>
        <p:spPr bwMode="auto">
          <a:xfrm>
            <a:off x="309563" y="765175"/>
            <a:ext cx="8777852" cy="652486"/>
          </a:xfrm>
          <a:prstGeom prst="rect">
            <a:avLst/>
          </a:prstGeom>
          <a:noFill/>
          <a:ln w="38100">
            <a:noFill/>
            <a:miter lim="800000"/>
            <a:headEnd/>
            <a:tailEnd/>
          </a:ln>
        </p:spPr>
        <p:txBody>
          <a:bodyPr wrap="none">
            <a:spAutoFit/>
          </a:bodyPr>
          <a:lstStyle/>
          <a:p>
            <a:pPr algn="l">
              <a:buFont typeface="Math1" charset="0"/>
              <a:buNone/>
            </a:pPr>
            <a:r>
              <a:rPr lang="en-US" sz="2800" b="1" u="none" dirty="0">
                <a:solidFill>
                  <a:srgbClr val="FF8939"/>
                </a:solidFill>
                <a:latin typeface="Arial" pitchFamily="34" charset="0"/>
              </a:rPr>
              <a:t>BIZEC </a:t>
            </a:r>
            <a:r>
              <a:rPr lang="en-US" sz="2800" b="1" u="none" dirty="0" smtClean="0">
                <a:solidFill>
                  <a:srgbClr val="FF8939"/>
                </a:solidFill>
                <a:latin typeface="Arial" pitchFamily="34" charset="0"/>
              </a:rPr>
              <a:t>TEC-06: Insufficient Security Audit Logging</a:t>
            </a:r>
            <a:endParaRPr lang="en-US" sz="2000" b="1" u="none" dirty="0">
              <a:solidFill>
                <a:srgbClr val="FF8939"/>
              </a:solidFill>
              <a:latin typeface="Arial" pitchFamily="34" charset="0"/>
            </a:endParaRPr>
          </a:p>
        </p:txBody>
      </p:sp>
      <p:sp>
        <p:nvSpPr>
          <p:cNvPr id="24582"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3"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3" name="Round Single Corner Rectangle 12"/>
          <p:cNvSpPr/>
          <p:nvPr/>
        </p:nvSpPr>
        <p:spPr bwMode="auto">
          <a:xfrm>
            <a:off x="395288" y="2144731"/>
            <a:ext cx="8353425" cy="996237"/>
          </a:xfrm>
          <a:prstGeom prst="round1Rect">
            <a:avLst/>
          </a:prstGeom>
          <a:solidFill>
            <a:schemeClr val="accent1">
              <a:alpha val="60000"/>
            </a:schemeClr>
          </a:solidFill>
          <a:ln w="22225" cap="flat" cmpd="sng" algn="ctr">
            <a:solidFill>
              <a:schemeClr val="tx1"/>
            </a:solidFill>
            <a:prstDash val="solid"/>
            <a:round/>
            <a:headEnd type="none" w="med" len="med"/>
            <a:tailEnd type="triangle" w="med" len="med"/>
          </a:ln>
          <a:effectLst/>
        </p:spPr>
        <p:txBody>
          <a:bodyPr anchor="t" anchorCtr="0">
            <a:noAutofit/>
          </a:bodyPr>
          <a:lstStyle/>
          <a:p>
            <a:pPr algn="just">
              <a:buNone/>
              <a:defRPr/>
            </a:pPr>
            <a:r>
              <a:rPr lang="en-US" sz="1800" b="1" u="none" dirty="0">
                <a:solidFill>
                  <a:srgbClr val="000000"/>
                </a:solidFill>
                <a:latin typeface="Arial" charset="0"/>
                <a:cs typeface="Arial" charset="0"/>
              </a:rPr>
              <a:t>The </a:t>
            </a:r>
            <a:r>
              <a:rPr lang="en-US" sz="1800" b="1" u="none" dirty="0" smtClean="0">
                <a:solidFill>
                  <a:srgbClr val="000000"/>
                </a:solidFill>
                <a:latin typeface="Arial" charset="0"/>
                <a:cs typeface="Arial" charset="0"/>
              </a:rPr>
              <a:t>SAP System’s auditing features are disabled or not properly configured.</a:t>
            </a:r>
            <a:endParaRPr lang="en-US" sz="1800" b="1" u="none" dirty="0">
              <a:solidFill>
                <a:srgbClr val="000000"/>
              </a:solidFill>
              <a:latin typeface="Arial" charset="0"/>
              <a:cs typeface="Arial" charset="0"/>
            </a:endParaRPr>
          </a:p>
        </p:txBody>
      </p:sp>
      <p:sp>
        <p:nvSpPr>
          <p:cNvPr id="24585" name="Rectangle 14"/>
          <p:cNvSpPr>
            <a:spLocks noChangeArrowheads="1"/>
          </p:cNvSpPr>
          <p:nvPr/>
        </p:nvSpPr>
        <p:spPr bwMode="auto">
          <a:xfrm>
            <a:off x="395288" y="1728788"/>
            <a:ext cx="2016125" cy="415925"/>
          </a:xfrm>
          <a:prstGeom prst="rect">
            <a:avLst/>
          </a:prstGeom>
          <a:solidFill>
            <a:schemeClr val="accent1">
              <a:alpha val="59999"/>
            </a:schemeClr>
          </a:solidFill>
          <a:ln w="22225" algn="ctr">
            <a:solidFill>
              <a:schemeClr val="tx1"/>
            </a:solidFill>
            <a:round/>
            <a:headEnd/>
            <a:tailEnd type="triangle" w="med" len="med"/>
          </a:ln>
        </p:spPr>
        <p:txBody>
          <a:bodyPr anchor="ctr">
            <a:spAutoFit/>
          </a:bodyPr>
          <a:lstStyle/>
          <a:p>
            <a:pPr algn="l">
              <a:buFont typeface="Math1" charset="0"/>
              <a:buNone/>
            </a:pPr>
            <a:r>
              <a:rPr lang="en-US" sz="1800" b="1" u="none">
                <a:solidFill>
                  <a:srgbClr val="000000"/>
                </a:solidFill>
                <a:latin typeface="Arial" pitchFamily="34" charset="0"/>
                <a:cs typeface="Arial" pitchFamily="34" charset="0"/>
              </a:rPr>
              <a:t>Risk</a:t>
            </a:r>
            <a:endParaRPr lang="en-US"/>
          </a:p>
        </p:txBody>
      </p:sp>
      <p:sp>
        <p:nvSpPr>
          <p:cNvPr id="16" name="Round Single Corner Rectangle 15"/>
          <p:cNvSpPr/>
          <p:nvPr/>
        </p:nvSpPr>
        <p:spPr bwMode="auto">
          <a:xfrm>
            <a:off x="395288" y="4460875"/>
            <a:ext cx="8353425" cy="1560513"/>
          </a:xfrm>
          <a:prstGeom prst="round1Rect">
            <a:avLst/>
          </a:prstGeom>
          <a:solidFill>
            <a:srgbClr val="FF0000">
              <a:alpha val="21000"/>
            </a:srgbClr>
          </a:solidFill>
          <a:ln w="22225" cap="flat" cmpd="sng" algn="ctr">
            <a:solidFill>
              <a:schemeClr val="tx1"/>
            </a:solidFill>
            <a:prstDash val="solid"/>
            <a:round/>
            <a:headEnd type="none" w="med" len="med"/>
            <a:tailEnd type="triangle" w="med" len="med"/>
          </a:ln>
          <a:effectLst/>
        </p:spPr>
        <p:txBody>
          <a:bodyPr/>
          <a:lstStyle/>
          <a:p>
            <a:pPr algn="just">
              <a:buFont typeface="Math1" charset="0"/>
              <a:buNone/>
              <a:defRPr/>
            </a:pPr>
            <a:r>
              <a:rPr lang="en-US" sz="1800" b="1" u="none" dirty="0" smtClean="0">
                <a:solidFill>
                  <a:srgbClr val="000000"/>
                </a:solidFill>
                <a:latin typeface="Arial" charset="0"/>
                <a:cs typeface="Arial" charset="0"/>
              </a:rPr>
              <a:t>It would not be possible to detect suspicious activities or attacks against the SAP system. Furthermore, valuable information for forensic investigations would not be available.</a:t>
            </a:r>
            <a:endParaRPr lang="en-US" sz="1800" b="1" u="none" dirty="0">
              <a:solidFill>
                <a:srgbClr val="000000"/>
              </a:solidFill>
              <a:latin typeface="Arial" charset="0"/>
              <a:cs typeface="Arial" charset="0"/>
            </a:endParaRPr>
          </a:p>
        </p:txBody>
      </p:sp>
      <p:sp>
        <p:nvSpPr>
          <p:cNvPr id="24587" name="Rectangle 16"/>
          <p:cNvSpPr>
            <a:spLocks noChangeArrowheads="1"/>
          </p:cNvSpPr>
          <p:nvPr/>
        </p:nvSpPr>
        <p:spPr bwMode="auto">
          <a:xfrm>
            <a:off x="395288" y="4044950"/>
            <a:ext cx="2016125" cy="415925"/>
          </a:xfrm>
          <a:prstGeom prst="rect">
            <a:avLst/>
          </a:prstGeom>
          <a:solidFill>
            <a:srgbClr val="FF0000">
              <a:alpha val="21176"/>
            </a:srgbClr>
          </a:solidFill>
          <a:ln w="22225" algn="ctr">
            <a:solidFill>
              <a:schemeClr val="tx1"/>
            </a:solidFill>
            <a:round/>
            <a:headEnd/>
            <a:tailEnd type="triangle" w="med" len="med"/>
          </a:ln>
        </p:spPr>
        <p:txBody>
          <a:bodyPr anchor="ctr">
            <a:spAutoFit/>
          </a:bodyPr>
          <a:lstStyle/>
          <a:p>
            <a:pPr algn="ctr">
              <a:buFont typeface="Math1" charset="0"/>
              <a:buNone/>
            </a:pPr>
            <a:r>
              <a:rPr lang="en-US" sz="1800" b="1" u="none">
                <a:solidFill>
                  <a:srgbClr val="000000"/>
                </a:solidFill>
                <a:latin typeface="Arial" pitchFamily="34" charset="0"/>
                <a:cs typeface="Arial" pitchFamily="34" charset="0"/>
              </a:rPr>
              <a:t>Business Impact</a:t>
            </a:r>
            <a:endParaRPr lang="en-US"/>
          </a:p>
        </p:txBody>
      </p:sp>
      <p:sp>
        <p:nvSpPr>
          <p:cNvPr id="2458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458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1"/>
          <p:cNvSpPr>
            <a:spLocks noGrp="1"/>
          </p:cNvSpPr>
          <p:nvPr>
            <p:ph type="ftr" sz="quarter" idx="10"/>
          </p:nvPr>
        </p:nvSpPr>
        <p:spPr/>
        <p:txBody>
          <a:bodyPr/>
          <a:lstStyle/>
          <a:p>
            <a:r>
              <a:rPr lang="es-ES" smtClean="0"/>
              <a:t>Attacks to SAP Web Applications</a:t>
            </a:r>
          </a:p>
        </p:txBody>
      </p:sp>
      <p:sp>
        <p:nvSpPr>
          <p:cNvPr id="24579"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0"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1" name="Rectangle 4"/>
          <p:cNvSpPr>
            <a:spLocks noChangeArrowheads="1"/>
          </p:cNvSpPr>
          <p:nvPr/>
        </p:nvSpPr>
        <p:spPr bwMode="auto">
          <a:xfrm>
            <a:off x="309563" y="765175"/>
            <a:ext cx="8348696" cy="652486"/>
          </a:xfrm>
          <a:prstGeom prst="rect">
            <a:avLst/>
          </a:prstGeom>
          <a:noFill/>
          <a:ln w="38100">
            <a:noFill/>
            <a:miter lim="800000"/>
            <a:headEnd/>
            <a:tailEnd/>
          </a:ln>
        </p:spPr>
        <p:txBody>
          <a:bodyPr wrap="none">
            <a:spAutoFit/>
          </a:bodyPr>
          <a:lstStyle/>
          <a:p>
            <a:pPr algn="l">
              <a:buFont typeface="Math1" charset="0"/>
              <a:buNone/>
            </a:pPr>
            <a:r>
              <a:rPr lang="en-US" sz="2800" b="1" u="none" dirty="0">
                <a:solidFill>
                  <a:srgbClr val="FF8939"/>
                </a:solidFill>
                <a:latin typeface="Arial" pitchFamily="34" charset="0"/>
              </a:rPr>
              <a:t>BIZEC </a:t>
            </a:r>
            <a:r>
              <a:rPr lang="en-US" sz="2800" b="1" u="none" dirty="0" smtClean="0">
                <a:solidFill>
                  <a:srgbClr val="FF8939"/>
                </a:solidFill>
                <a:latin typeface="Arial" pitchFamily="34" charset="0"/>
              </a:rPr>
              <a:t>TEC-07: Unsecured SAP Message Server</a:t>
            </a:r>
            <a:endParaRPr lang="en-US" sz="2000" b="1" u="none" dirty="0">
              <a:solidFill>
                <a:srgbClr val="FF8939"/>
              </a:solidFill>
              <a:latin typeface="Arial" pitchFamily="34" charset="0"/>
            </a:endParaRPr>
          </a:p>
        </p:txBody>
      </p:sp>
      <p:sp>
        <p:nvSpPr>
          <p:cNvPr id="24582"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3"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3" name="Round Single Corner Rectangle 12"/>
          <p:cNvSpPr/>
          <p:nvPr/>
        </p:nvSpPr>
        <p:spPr bwMode="auto">
          <a:xfrm>
            <a:off x="395288" y="2144731"/>
            <a:ext cx="8353425" cy="996237"/>
          </a:xfrm>
          <a:prstGeom prst="round1Rect">
            <a:avLst/>
          </a:prstGeom>
          <a:solidFill>
            <a:schemeClr val="accent1">
              <a:alpha val="60000"/>
            </a:schemeClr>
          </a:solidFill>
          <a:ln w="22225" cap="flat" cmpd="sng" algn="ctr">
            <a:solidFill>
              <a:schemeClr val="tx1"/>
            </a:solidFill>
            <a:prstDash val="solid"/>
            <a:round/>
            <a:headEnd type="none" w="med" len="med"/>
            <a:tailEnd type="triangle" w="med" len="med"/>
          </a:ln>
          <a:effectLst/>
        </p:spPr>
        <p:txBody>
          <a:bodyPr anchor="t" anchorCtr="0">
            <a:noAutofit/>
          </a:bodyPr>
          <a:lstStyle/>
          <a:p>
            <a:pPr algn="just">
              <a:buNone/>
              <a:defRPr/>
            </a:pPr>
            <a:r>
              <a:rPr lang="en-US" sz="1800" b="1" u="none" dirty="0">
                <a:solidFill>
                  <a:srgbClr val="000000"/>
                </a:solidFill>
                <a:latin typeface="Arial" charset="0"/>
                <a:cs typeface="Arial" charset="0"/>
              </a:rPr>
              <a:t>The SAP </a:t>
            </a:r>
            <a:r>
              <a:rPr lang="en-US" sz="1800" b="1" u="none" dirty="0" smtClean="0">
                <a:solidFill>
                  <a:srgbClr val="000000"/>
                </a:solidFill>
                <a:latin typeface="Arial" charset="0"/>
                <a:cs typeface="Arial" charset="0"/>
              </a:rPr>
              <a:t>System’s Message Server </a:t>
            </a:r>
            <a:r>
              <a:rPr lang="en-US" sz="1800" b="1" u="none" dirty="0">
                <a:solidFill>
                  <a:srgbClr val="000000"/>
                </a:solidFill>
                <a:latin typeface="Arial" charset="0"/>
                <a:cs typeface="Arial" charset="0"/>
              </a:rPr>
              <a:t>is not restricting the </a:t>
            </a:r>
            <a:r>
              <a:rPr lang="en-US" sz="1800" b="1" u="none" dirty="0" smtClean="0">
                <a:solidFill>
                  <a:srgbClr val="000000"/>
                </a:solidFill>
                <a:latin typeface="Arial" charset="0"/>
                <a:cs typeface="Arial" charset="0"/>
              </a:rPr>
              <a:t>registration of SAP Application Servers.</a:t>
            </a:r>
            <a:endParaRPr lang="en-US" sz="1800" b="1" u="none" dirty="0">
              <a:solidFill>
                <a:srgbClr val="000000"/>
              </a:solidFill>
              <a:latin typeface="Arial" charset="0"/>
              <a:cs typeface="Arial" charset="0"/>
            </a:endParaRPr>
          </a:p>
        </p:txBody>
      </p:sp>
      <p:sp>
        <p:nvSpPr>
          <p:cNvPr id="24585" name="Rectangle 14"/>
          <p:cNvSpPr>
            <a:spLocks noChangeArrowheads="1"/>
          </p:cNvSpPr>
          <p:nvPr/>
        </p:nvSpPr>
        <p:spPr bwMode="auto">
          <a:xfrm>
            <a:off x="395288" y="1728788"/>
            <a:ext cx="2016125" cy="415925"/>
          </a:xfrm>
          <a:prstGeom prst="rect">
            <a:avLst/>
          </a:prstGeom>
          <a:solidFill>
            <a:schemeClr val="accent1">
              <a:alpha val="59999"/>
            </a:schemeClr>
          </a:solidFill>
          <a:ln w="22225" algn="ctr">
            <a:solidFill>
              <a:schemeClr val="tx1"/>
            </a:solidFill>
            <a:round/>
            <a:headEnd/>
            <a:tailEnd type="triangle" w="med" len="med"/>
          </a:ln>
        </p:spPr>
        <p:txBody>
          <a:bodyPr anchor="ctr">
            <a:spAutoFit/>
          </a:bodyPr>
          <a:lstStyle/>
          <a:p>
            <a:pPr algn="l">
              <a:buFont typeface="Math1" charset="0"/>
              <a:buNone/>
            </a:pPr>
            <a:r>
              <a:rPr lang="en-US" sz="1800" b="1" u="none">
                <a:solidFill>
                  <a:srgbClr val="000000"/>
                </a:solidFill>
                <a:latin typeface="Arial" pitchFamily="34" charset="0"/>
                <a:cs typeface="Arial" pitchFamily="34" charset="0"/>
              </a:rPr>
              <a:t>Risk</a:t>
            </a:r>
            <a:endParaRPr lang="en-US"/>
          </a:p>
        </p:txBody>
      </p:sp>
      <p:sp>
        <p:nvSpPr>
          <p:cNvPr id="16" name="Round Single Corner Rectangle 15"/>
          <p:cNvSpPr/>
          <p:nvPr/>
        </p:nvSpPr>
        <p:spPr bwMode="auto">
          <a:xfrm>
            <a:off x="395288" y="4460875"/>
            <a:ext cx="8353425" cy="1560513"/>
          </a:xfrm>
          <a:prstGeom prst="round1Rect">
            <a:avLst/>
          </a:prstGeom>
          <a:solidFill>
            <a:srgbClr val="FF0000">
              <a:alpha val="21000"/>
            </a:srgbClr>
          </a:solidFill>
          <a:ln w="22225" cap="flat" cmpd="sng" algn="ctr">
            <a:solidFill>
              <a:schemeClr val="tx1"/>
            </a:solidFill>
            <a:prstDash val="solid"/>
            <a:round/>
            <a:headEnd type="none" w="med" len="med"/>
            <a:tailEnd type="triangle" w="med" len="med"/>
          </a:ln>
          <a:effectLst/>
        </p:spPr>
        <p:txBody>
          <a:bodyPr/>
          <a:lstStyle/>
          <a:p>
            <a:pPr algn="just">
              <a:buFont typeface="Math1" charset="0"/>
              <a:buNone/>
              <a:defRPr/>
            </a:pPr>
            <a:r>
              <a:rPr lang="en-US" sz="1800" b="1" u="none" dirty="0">
                <a:solidFill>
                  <a:srgbClr val="000000"/>
                </a:solidFill>
                <a:latin typeface="Arial" charset="0"/>
                <a:cs typeface="Arial" charset="0"/>
              </a:rPr>
              <a:t>Attackers would be able to </a:t>
            </a:r>
            <a:r>
              <a:rPr lang="en-US" sz="1800" b="1" u="none" dirty="0" smtClean="0">
                <a:solidFill>
                  <a:srgbClr val="000000"/>
                </a:solidFill>
                <a:latin typeface="Arial" charset="0"/>
                <a:cs typeface="Arial" charset="0"/>
              </a:rPr>
              <a:t>register malicious SAP Application Servers and perform man-in-the-middle attacks, being able to obtain valid user access credentials and sensitive business information. Attacks against user workstations would also be possible.</a:t>
            </a:r>
            <a:endParaRPr lang="en-US" sz="1800" b="1" u="none" dirty="0">
              <a:solidFill>
                <a:srgbClr val="000000"/>
              </a:solidFill>
              <a:latin typeface="Arial" charset="0"/>
              <a:cs typeface="Arial" charset="0"/>
            </a:endParaRPr>
          </a:p>
        </p:txBody>
      </p:sp>
      <p:sp>
        <p:nvSpPr>
          <p:cNvPr id="24587" name="Rectangle 16"/>
          <p:cNvSpPr>
            <a:spLocks noChangeArrowheads="1"/>
          </p:cNvSpPr>
          <p:nvPr/>
        </p:nvSpPr>
        <p:spPr bwMode="auto">
          <a:xfrm>
            <a:off x="395288" y="4044950"/>
            <a:ext cx="2016125" cy="415925"/>
          </a:xfrm>
          <a:prstGeom prst="rect">
            <a:avLst/>
          </a:prstGeom>
          <a:solidFill>
            <a:srgbClr val="FF0000">
              <a:alpha val="21176"/>
            </a:srgbClr>
          </a:solidFill>
          <a:ln w="22225" algn="ctr">
            <a:solidFill>
              <a:schemeClr val="tx1"/>
            </a:solidFill>
            <a:round/>
            <a:headEnd/>
            <a:tailEnd type="triangle" w="med" len="med"/>
          </a:ln>
        </p:spPr>
        <p:txBody>
          <a:bodyPr anchor="ctr">
            <a:spAutoFit/>
          </a:bodyPr>
          <a:lstStyle/>
          <a:p>
            <a:pPr algn="ctr">
              <a:buFont typeface="Math1" charset="0"/>
              <a:buNone/>
            </a:pPr>
            <a:r>
              <a:rPr lang="en-US" sz="1800" b="1" u="none">
                <a:solidFill>
                  <a:srgbClr val="000000"/>
                </a:solidFill>
                <a:latin typeface="Arial" pitchFamily="34" charset="0"/>
                <a:cs typeface="Arial" pitchFamily="34" charset="0"/>
              </a:rPr>
              <a:t>Business Impact</a:t>
            </a:r>
            <a:endParaRPr lang="en-US"/>
          </a:p>
        </p:txBody>
      </p:sp>
      <p:sp>
        <p:nvSpPr>
          <p:cNvPr id="2458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458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1"/>
          <p:cNvSpPr>
            <a:spLocks noGrp="1"/>
          </p:cNvSpPr>
          <p:nvPr>
            <p:ph type="ftr" sz="quarter" idx="10"/>
          </p:nvPr>
        </p:nvSpPr>
        <p:spPr/>
        <p:txBody>
          <a:bodyPr/>
          <a:lstStyle/>
          <a:p>
            <a:r>
              <a:rPr lang="es-ES" smtClean="0"/>
              <a:t>Attacks to SAP Web Applications</a:t>
            </a:r>
          </a:p>
        </p:txBody>
      </p:sp>
      <p:sp>
        <p:nvSpPr>
          <p:cNvPr id="24579"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0"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1" name="Rectangle 4"/>
          <p:cNvSpPr>
            <a:spLocks noChangeArrowheads="1"/>
          </p:cNvSpPr>
          <p:nvPr/>
        </p:nvSpPr>
        <p:spPr bwMode="auto">
          <a:xfrm>
            <a:off x="309563" y="765175"/>
            <a:ext cx="8623836" cy="594202"/>
          </a:xfrm>
          <a:prstGeom prst="rect">
            <a:avLst/>
          </a:prstGeom>
          <a:noFill/>
          <a:ln w="38100">
            <a:noFill/>
            <a:miter lim="800000"/>
            <a:headEnd/>
            <a:tailEnd/>
          </a:ln>
        </p:spPr>
        <p:txBody>
          <a:bodyPr wrap="none">
            <a:spAutoFit/>
          </a:bodyPr>
          <a:lstStyle/>
          <a:p>
            <a:pPr algn="l">
              <a:buFont typeface="Math1" charset="0"/>
              <a:buNone/>
            </a:pPr>
            <a:r>
              <a:rPr lang="en-US" sz="2800" b="1" u="none" dirty="0">
                <a:solidFill>
                  <a:srgbClr val="FF8939"/>
                </a:solidFill>
                <a:latin typeface="Arial" pitchFamily="34" charset="0"/>
              </a:rPr>
              <a:t>BIZEC </a:t>
            </a:r>
            <a:r>
              <a:rPr lang="en-US" sz="2800" b="1" u="none" dirty="0" smtClean="0">
                <a:solidFill>
                  <a:srgbClr val="FF8939"/>
                </a:solidFill>
                <a:latin typeface="Arial" pitchFamily="34" charset="0"/>
              </a:rPr>
              <a:t>TEC-08: Dangerous SAP Web Applications</a:t>
            </a:r>
            <a:endParaRPr lang="en-US" sz="2000" b="1" u="none" dirty="0">
              <a:solidFill>
                <a:srgbClr val="FF8939"/>
              </a:solidFill>
              <a:latin typeface="Arial" pitchFamily="34" charset="0"/>
            </a:endParaRPr>
          </a:p>
        </p:txBody>
      </p:sp>
      <p:sp>
        <p:nvSpPr>
          <p:cNvPr id="24582"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3"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3" name="Round Single Corner Rectangle 12"/>
          <p:cNvSpPr/>
          <p:nvPr/>
        </p:nvSpPr>
        <p:spPr bwMode="auto">
          <a:xfrm>
            <a:off x="395288" y="2144731"/>
            <a:ext cx="8353425" cy="996237"/>
          </a:xfrm>
          <a:prstGeom prst="round1Rect">
            <a:avLst/>
          </a:prstGeom>
          <a:solidFill>
            <a:schemeClr val="accent1">
              <a:alpha val="60000"/>
            </a:schemeClr>
          </a:solidFill>
          <a:ln w="22225" cap="flat" cmpd="sng" algn="ctr">
            <a:solidFill>
              <a:schemeClr val="tx1"/>
            </a:solidFill>
            <a:prstDash val="solid"/>
            <a:round/>
            <a:headEnd type="none" w="med" len="med"/>
            <a:tailEnd type="triangle" w="med" len="med"/>
          </a:ln>
          <a:effectLst/>
        </p:spPr>
        <p:txBody>
          <a:bodyPr anchor="t" anchorCtr="0">
            <a:noAutofit/>
          </a:bodyPr>
          <a:lstStyle/>
          <a:p>
            <a:pPr algn="just">
              <a:buNone/>
              <a:defRPr/>
            </a:pPr>
            <a:r>
              <a:rPr lang="en-US" sz="1800" b="1" u="none" dirty="0">
                <a:solidFill>
                  <a:srgbClr val="000000"/>
                </a:solidFill>
                <a:latin typeface="Arial" charset="0"/>
                <a:cs typeface="Arial" charset="0"/>
              </a:rPr>
              <a:t>The SAP </a:t>
            </a:r>
            <a:r>
              <a:rPr lang="en-US" sz="1800" b="1" u="none" dirty="0" smtClean="0">
                <a:solidFill>
                  <a:srgbClr val="000000"/>
                </a:solidFill>
                <a:latin typeface="Arial" charset="0"/>
                <a:cs typeface="Arial" charset="0"/>
              </a:rPr>
              <a:t>Application Server is allowing access to Web applications with reported security vulnerabilities or sensitive functionality. </a:t>
            </a:r>
            <a:endParaRPr lang="en-US" sz="1800" b="1" u="none" dirty="0">
              <a:solidFill>
                <a:srgbClr val="000000"/>
              </a:solidFill>
              <a:latin typeface="Arial" charset="0"/>
              <a:cs typeface="Arial" charset="0"/>
            </a:endParaRPr>
          </a:p>
        </p:txBody>
      </p:sp>
      <p:sp>
        <p:nvSpPr>
          <p:cNvPr id="24585" name="Rectangle 14"/>
          <p:cNvSpPr>
            <a:spLocks noChangeArrowheads="1"/>
          </p:cNvSpPr>
          <p:nvPr/>
        </p:nvSpPr>
        <p:spPr bwMode="auto">
          <a:xfrm>
            <a:off x="395288" y="1728788"/>
            <a:ext cx="2016125" cy="415925"/>
          </a:xfrm>
          <a:prstGeom prst="rect">
            <a:avLst/>
          </a:prstGeom>
          <a:solidFill>
            <a:schemeClr val="accent1">
              <a:alpha val="59999"/>
            </a:schemeClr>
          </a:solidFill>
          <a:ln w="22225" algn="ctr">
            <a:solidFill>
              <a:schemeClr val="tx1"/>
            </a:solidFill>
            <a:round/>
            <a:headEnd/>
            <a:tailEnd type="triangle" w="med" len="med"/>
          </a:ln>
        </p:spPr>
        <p:txBody>
          <a:bodyPr anchor="ctr">
            <a:spAutoFit/>
          </a:bodyPr>
          <a:lstStyle/>
          <a:p>
            <a:pPr algn="l">
              <a:buFont typeface="Math1" charset="0"/>
              <a:buNone/>
            </a:pPr>
            <a:r>
              <a:rPr lang="en-US" sz="1800" b="1" u="none">
                <a:solidFill>
                  <a:srgbClr val="000000"/>
                </a:solidFill>
                <a:latin typeface="Arial" pitchFamily="34" charset="0"/>
                <a:cs typeface="Arial" pitchFamily="34" charset="0"/>
              </a:rPr>
              <a:t>Risk</a:t>
            </a:r>
            <a:endParaRPr lang="en-US"/>
          </a:p>
        </p:txBody>
      </p:sp>
      <p:sp>
        <p:nvSpPr>
          <p:cNvPr id="16" name="Round Single Corner Rectangle 15"/>
          <p:cNvSpPr/>
          <p:nvPr/>
        </p:nvSpPr>
        <p:spPr bwMode="auto">
          <a:xfrm>
            <a:off x="395288" y="4460875"/>
            <a:ext cx="8353425" cy="1560513"/>
          </a:xfrm>
          <a:prstGeom prst="round1Rect">
            <a:avLst/>
          </a:prstGeom>
          <a:solidFill>
            <a:srgbClr val="FF0000">
              <a:alpha val="21000"/>
            </a:srgbClr>
          </a:solidFill>
          <a:ln w="22225" cap="flat" cmpd="sng" algn="ctr">
            <a:solidFill>
              <a:schemeClr val="tx1"/>
            </a:solidFill>
            <a:prstDash val="solid"/>
            <a:round/>
            <a:headEnd type="none" w="med" len="med"/>
            <a:tailEnd type="triangle" w="med" len="med"/>
          </a:ln>
          <a:effectLst/>
        </p:spPr>
        <p:txBody>
          <a:bodyPr/>
          <a:lstStyle/>
          <a:p>
            <a:pPr algn="just">
              <a:buFont typeface="Math1" charset="0"/>
              <a:buNone/>
              <a:defRPr/>
            </a:pPr>
            <a:r>
              <a:rPr lang="en-US" sz="1800" b="1" u="none" dirty="0">
                <a:solidFill>
                  <a:srgbClr val="000000"/>
                </a:solidFill>
                <a:latin typeface="Arial" charset="0"/>
                <a:cs typeface="Arial" charset="0"/>
              </a:rPr>
              <a:t>Attackers would be able to </a:t>
            </a:r>
            <a:r>
              <a:rPr lang="en-US" sz="1800" b="1" u="none" dirty="0" smtClean="0">
                <a:solidFill>
                  <a:srgbClr val="000000"/>
                </a:solidFill>
                <a:latin typeface="Arial" charset="0"/>
                <a:cs typeface="Arial" charset="0"/>
              </a:rPr>
              <a:t>exploit vulnerabilities in such Web applications, enabling them to perform unauthorized activities over the business information processed by the affected SAP system.</a:t>
            </a:r>
            <a:endParaRPr lang="en-US" sz="1800" b="1" u="none" dirty="0">
              <a:solidFill>
                <a:srgbClr val="000000"/>
              </a:solidFill>
              <a:latin typeface="Arial" charset="0"/>
              <a:cs typeface="Arial" charset="0"/>
            </a:endParaRPr>
          </a:p>
        </p:txBody>
      </p:sp>
      <p:sp>
        <p:nvSpPr>
          <p:cNvPr id="24587" name="Rectangle 16"/>
          <p:cNvSpPr>
            <a:spLocks noChangeArrowheads="1"/>
          </p:cNvSpPr>
          <p:nvPr/>
        </p:nvSpPr>
        <p:spPr bwMode="auto">
          <a:xfrm>
            <a:off x="395288" y="4044950"/>
            <a:ext cx="2016125" cy="415925"/>
          </a:xfrm>
          <a:prstGeom prst="rect">
            <a:avLst/>
          </a:prstGeom>
          <a:solidFill>
            <a:srgbClr val="FF0000">
              <a:alpha val="21176"/>
            </a:srgbClr>
          </a:solidFill>
          <a:ln w="22225" algn="ctr">
            <a:solidFill>
              <a:schemeClr val="tx1"/>
            </a:solidFill>
            <a:round/>
            <a:headEnd/>
            <a:tailEnd type="triangle" w="med" len="med"/>
          </a:ln>
        </p:spPr>
        <p:txBody>
          <a:bodyPr anchor="ctr">
            <a:spAutoFit/>
          </a:bodyPr>
          <a:lstStyle/>
          <a:p>
            <a:pPr algn="ctr">
              <a:buFont typeface="Math1" charset="0"/>
              <a:buNone/>
            </a:pPr>
            <a:r>
              <a:rPr lang="en-US" sz="1800" b="1" u="none">
                <a:solidFill>
                  <a:srgbClr val="000000"/>
                </a:solidFill>
                <a:latin typeface="Arial" pitchFamily="34" charset="0"/>
                <a:cs typeface="Arial" pitchFamily="34" charset="0"/>
              </a:rPr>
              <a:t>Business Impact</a:t>
            </a:r>
            <a:endParaRPr lang="en-US"/>
          </a:p>
        </p:txBody>
      </p:sp>
      <p:sp>
        <p:nvSpPr>
          <p:cNvPr id="2458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458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1"/>
          <p:cNvSpPr>
            <a:spLocks noGrp="1"/>
          </p:cNvSpPr>
          <p:nvPr>
            <p:ph type="ftr" sz="quarter" idx="10"/>
          </p:nvPr>
        </p:nvSpPr>
        <p:spPr/>
        <p:txBody>
          <a:bodyPr/>
          <a:lstStyle/>
          <a:p>
            <a:r>
              <a:rPr lang="es-ES" smtClean="0"/>
              <a:t>Attacks to SAP Web Applications</a:t>
            </a:r>
          </a:p>
        </p:txBody>
      </p:sp>
      <p:sp>
        <p:nvSpPr>
          <p:cNvPr id="24579"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0"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1" name="Rectangle 4"/>
          <p:cNvSpPr>
            <a:spLocks noChangeArrowheads="1"/>
          </p:cNvSpPr>
          <p:nvPr/>
        </p:nvSpPr>
        <p:spPr bwMode="auto">
          <a:xfrm>
            <a:off x="309563" y="765175"/>
            <a:ext cx="8811964" cy="572464"/>
          </a:xfrm>
          <a:prstGeom prst="rect">
            <a:avLst/>
          </a:prstGeom>
          <a:noFill/>
          <a:ln w="38100">
            <a:noFill/>
            <a:miter lim="800000"/>
            <a:headEnd/>
            <a:tailEnd/>
          </a:ln>
        </p:spPr>
        <p:txBody>
          <a:bodyPr wrap="none">
            <a:spAutoFit/>
          </a:bodyPr>
          <a:lstStyle/>
          <a:p>
            <a:pPr algn="l">
              <a:buFont typeface="Math1" charset="0"/>
              <a:buNone/>
            </a:pPr>
            <a:r>
              <a:rPr lang="en-US" b="1" u="none" dirty="0">
                <a:solidFill>
                  <a:srgbClr val="FF8939"/>
                </a:solidFill>
                <a:latin typeface="Arial" pitchFamily="34" charset="0"/>
              </a:rPr>
              <a:t>BIZEC </a:t>
            </a:r>
            <a:r>
              <a:rPr lang="en-US" b="1" u="none" dirty="0" smtClean="0">
                <a:solidFill>
                  <a:srgbClr val="FF8939"/>
                </a:solidFill>
                <a:latin typeface="Arial" pitchFamily="34" charset="0"/>
              </a:rPr>
              <a:t>TEC-09: </a:t>
            </a:r>
            <a:r>
              <a:rPr lang="en-US" sz="2200" b="1" u="none" dirty="0" smtClean="0">
                <a:solidFill>
                  <a:srgbClr val="FF8939"/>
                </a:solidFill>
                <a:latin typeface="Arial" pitchFamily="34" charset="0"/>
              </a:rPr>
              <a:t>Unprotected Access to Administration Services</a:t>
            </a:r>
            <a:endParaRPr lang="en-US" sz="2200" b="1" u="none" dirty="0">
              <a:solidFill>
                <a:srgbClr val="FF8939"/>
              </a:solidFill>
              <a:latin typeface="Arial" pitchFamily="34" charset="0"/>
            </a:endParaRPr>
          </a:p>
        </p:txBody>
      </p:sp>
      <p:sp>
        <p:nvSpPr>
          <p:cNvPr id="24582"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3"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3" name="Round Single Corner Rectangle 12"/>
          <p:cNvSpPr/>
          <p:nvPr/>
        </p:nvSpPr>
        <p:spPr bwMode="auto">
          <a:xfrm>
            <a:off x="395288" y="2144731"/>
            <a:ext cx="8353425" cy="996237"/>
          </a:xfrm>
          <a:prstGeom prst="round1Rect">
            <a:avLst/>
          </a:prstGeom>
          <a:solidFill>
            <a:schemeClr val="accent1">
              <a:alpha val="60000"/>
            </a:schemeClr>
          </a:solidFill>
          <a:ln w="22225" cap="flat" cmpd="sng" algn="ctr">
            <a:solidFill>
              <a:schemeClr val="tx1"/>
            </a:solidFill>
            <a:prstDash val="solid"/>
            <a:round/>
            <a:headEnd type="none" w="med" len="med"/>
            <a:tailEnd type="triangle" w="med" len="med"/>
          </a:ln>
          <a:effectLst/>
        </p:spPr>
        <p:txBody>
          <a:bodyPr anchor="t" anchorCtr="0">
            <a:noAutofit/>
          </a:bodyPr>
          <a:lstStyle/>
          <a:p>
            <a:pPr algn="just">
              <a:buNone/>
              <a:defRPr/>
            </a:pPr>
            <a:r>
              <a:rPr lang="en-US" sz="1800" b="1" u="none" dirty="0">
                <a:solidFill>
                  <a:srgbClr val="000000"/>
                </a:solidFill>
                <a:latin typeface="Arial" charset="0"/>
                <a:cs typeface="Arial" charset="0"/>
              </a:rPr>
              <a:t>The SAP </a:t>
            </a:r>
            <a:r>
              <a:rPr lang="en-US" sz="1800" b="1" u="none" dirty="0" smtClean="0">
                <a:solidFill>
                  <a:srgbClr val="000000"/>
                </a:solidFill>
                <a:latin typeface="Arial" charset="0"/>
                <a:cs typeface="Arial" charset="0"/>
              </a:rPr>
              <a:t>Application Server is not restricting access to sensitive administration or monitoring services.</a:t>
            </a:r>
            <a:endParaRPr lang="en-US" sz="1800" b="1" u="none" dirty="0">
              <a:solidFill>
                <a:srgbClr val="000000"/>
              </a:solidFill>
              <a:latin typeface="Arial" charset="0"/>
              <a:cs typeface="Arial" charset="0"/>
            </a:endParaRPr>
          </a:p>
        </p:txBody>
      </p:sp>
      <p:sp>
        <p:nvSpPr>
          <p:cNvPr id="24585" name="Rectangle 14"/>
          <p:cNvSpPr>
            <a:spLocks noChangeArrowheads="1"/>
          </p:cNvSpPr>
          <p:nvPr/>
        </p:nvSpPr>
        <p:spPr bwMode="auto">
          <a:xfrm>
            <a:off x="395288" y="1728788"/>
            <a:ext cx="2016125" cy="415925"/>
          </a:xfrm>
          <a:prstGeom prst="rect">
            <a:avLst/>
          </a:prstGeom>
          <a:solidFill>
            <a:schemeClr val="accent1">
              <a:alpha val="59999"/>
            </a:schemeClr>
          </a:solidFill>
          <a:ln w="22225" algn="ctr">
            <a:solidFill>
              <a:schemeClr val="tx1"/>
            </a:solidFill>
            <a:round/>
            <a:headEnd/>
            <a:tailEnd type="triangle" w="med" len="med"/>
          </a:ln>
        </p:spPr>
        <p:txBody>
          <a:bodyPr anchor="ctr">
            <a:spAutoFit/>
          </a:bodyPr>
          <a:lstStyle/>
          <a:p>
            <a:pPr algn="l">
              <a:buFont typeface="Math1" charset="0"/>
              <a:buNone/>
            </a:pPr>
            <a:r>
              <a:rPr lang="en-US" sz="1800" b="1" u="none">
                <a:solidFill>
                  <a:srgbClr val="000000"/>
                </a:solidFill>
                <a:latin typeface="Arial" pitchFamily="34" charset="0"/>
                <a:cs typeface="Arial" pitchFamily="34" charset="0"/>
              </a:rPr>
              <a:t>Risk</a:t>
            </a:r>
            <a:endParaRPr lang="en-US"/>
          </a:p>
        </p:txBody>
      </p:sp>
      <p:sp>
        <p:nvSpPr>
          <p:cNvPr id="16" name="Round Single Corner Rectangle 15"/>
          <p:cNvSpPr/>
          <p:nvPr/>
        </p:nvSpPr>
        <p:spPr bwMode="auto">
          <a:xfrm>
            <a:off x="395288" y="4460875"/>
            <a:ext cx="8353425" cy="1560513"/>
          </a:xfrm>
          <a:prstGeom prst="round1Rect">
            <a:avLst/>
          </a:prstGeom>
          <a:solidFill>
            <a:srgbClr val="FF0000">
              <a:alpha val="21000"/>
            </a:srgbClr>
          </a:solidFill>
          <a:ln w="22225" cap="flat" cmpd="sng" algn="ctr">
            <a:solidFill>
              <a:schemeClr val="tx1"/>
            </a:solidFill>
            <a:prstDash val="solid"/>
            <a:round/>
            <a:headEnd type="none" w="med" len="med"/>
            <a:tailEnd type="triangle" w="med" len="med"/>
          </a:ln>
          <a:effectLst/>
        </p:spPr>
        <p:txBody>
          <a:bodyPr/>
          <a:lstStyle/>
          <a:p>
            <a:pPr algn="just">
              <a:buFont typeface="Math1" charset="0"/>
              <a:buNone/>
              <a:defRPr/>
            </a:pPr>
            <a:r>
              <a:rPr lang="en-US" sz="1800" b="1" u="none" dirty="0">
                <a:solidFill>
                  <a:srgbClr val="000000"/>
                </a:solidFill>
                <a:latin typeface="Arial" charset="0"/>
                <a:cs typeface="Arial" charset="0"/>
              </a:rPr>
              <a:t>Attackers would be able to </a:t>
            </a:r>
            <a:r>
              <a:rPr lang="en-US" sz="1800" b="1" u="none" dirty="0" smtClean="0">
                <a:solidFill>
                  <a:srgbClr val="000000"/>
                </a:solidFill>
                <a:latin typeface="Arial" charset="0"/>
                <a:cs typeface="Arial" charset="0"/>
              </a:rPr>
              <a:t>access administration or monitoring services and perform unauthorized activities over the affected SAP systems, possibly leading to espionage and/or sabotage attacks.</a:t>
            </a:r>
            <a:endParaRPr lang="en-US" sz="1800" b="1" u="none" dirty="0">
              <a:solidFill>
                <a:srgbClr val="000000"/>
              </a:solidFill>
              <a:latin typeface="Arial" charset="0"/>
              <a:cs typeface="Arial" charset="0"/>
            </a:endParaRPr>
          </a:p>
        </p:txBody>
      </p:sp>
      <p:sp>
        <p:nvSpPr>
          <p:cNvPr id="24587" name="Rectangle 16"/>
          <p:cNvSpPr>
            <a:spLocks noChangeArrowheads="1"/>
          </p:cNvSpPr>
          <p:nvPr/>
        </p:nvSpPr>
        <p:spPr bwMode="auto">
          <a:xfrm>
            <a:off x="395288" y="4044950"/>
            <a:ext cx="2016125" cy="415925"/>
          </a:xfrm>
          <a:prstGeom prst="rect">
            <a:avLst/>
          </a:prstGeom>
          <a:solidFill>
            <a:srgbClr val="FF0000">
              <a:alpha val="21176"/>
            </a:srgbClr>
          </a:solidFill>
          <a:ln w="22225" algn="ctr">
            <a:solidFill>
              <a:schemeClr val="tx1"/>
            </a:solidFill>
            <a:round/>
            <a:headEnd/>
            <a:tailEnd type="triangle" w="med" len="med"/>
          </a:ln>
        </p:spPr>
        <p:txBody>
          <a:bodyPr anchor="ctr">
            <a:spAutoFit/>
          </a:bodyPr>
          <a:lstStyle/>
          <a:p>
            <a:pPr algn="ctr">
              <a:buFont typeface="Math1" charset="0"/>
              <a:buNone/>
            </a:pPr>
            <a:r>
              <a:rPr lang="en-US" sz="1800" b="1" u="none">
                <a:solidFill>
                  <a:srgbClr val="000000"/>
                </a:solidFill>
                <a:latin typeface="Arial" pitchFamily="34" charset="0"/>
                <a:cs typeface="Arial" pitchFamily="34" charset="0"/>
              </a:rPr>
              <a:t>Business Impact</a:t>
            </a:r>
            <a:endParaRPr lang="en-US"/>
          </a:p>
        </p:txBody>
      </p:sp>
      <p:sp>
        <p:nvSpPr>
          <p:cNvPr id="2458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458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1"/>
          <p:cNvSpPr>
            <a:spLocks noGrp="1"/>
          </p:cNvSpPr>
          <p:nvPr>
            <p:ph type="ftr" sz="quarter" idx="10"/>
          </p:nvPr>
        </p:nvSpPr>
        <p:spPr/>
        <p:txBody>
          <a:bodyPr/>
          <a:lstStyle/>
          <a:p>
            <a:r>
              <a:rPr lang="es-ES" smtClean="0"/>
              <a:t>Attacks to SAP Web Applications</a:t>
            </a:r>
          </a:p>
        </p:txBody>
      </p:sp>
      <p:sp>
        <p:nvSpPr>
          <p:cNvPr id="24579"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0"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1" name="Rectangle 4"/>
          <p:cNvSpPr>
            <a:spLocks noChangeArrowheads="1"/>
          </p:cNvSpPr>
          <p:nvPr/>
        </p:nvSpPr>
        <p:spPr bwMode="auto">
          <a:xfrm>
            <a:off x="309563" y="765175"/>
            <a:ext cx="8113118" cy="652486"/>
          </a:xfrm>
          <a:prstGeom prst="rect">
            <a:avLst/>
          </a:prstGeom>
          <a:noFill/>
          <a:ln w="38100">
            <a:noFill/>
            <a:miter lim="800000"/>
            <a:headEnd/>
            <a:tailEnd/>
          </a:ln>
        </p:spPr>
        <p:txBody>
          <a:bodyPr wrap="none">
            <a:spAutoFit/>
          </a:bodyPr>
          <a:lstStyle/>
          <a:p>
            <a:pPr algn="l">
              <a:buFont typeface="Math1" charset="0"/>
              <a:buNone/>
            </a:pPr>
            <a:r>
              <a:rPr lang="en-US" sz="2800" b="1" u="none" dirty="0">
                <a:solidFill>
                  <a:srgbClr val="FF8939"/>
                </a:solidFill>
                <a:latin typeface="Arial" pitchFamily="34" charset="0"/>
              </a:rPr>
              <a:t>BIZEC </a:t>
            </a:r>
            <a:r>
              <a:rPr lang="en-US" sz="2800" b="1" u="none" dirty="0" smtClean="0">
                <a:solidFill>
                  <a:srgbClr val="FF8939"/>
                </a:solidFill>
                <a:latin typeface="Arial" pitchFamily="34" charset="0"/>
              </a:rPr>
              <a:t>TEC-10: Insecure Network Environment</a:t>
            </a:r>
            <a:endParaRPr lang="en-US" sz="2000" b="1" u="none" dirty="0">
              <a:solidFill>
                <a:srgbClr val="FF8939"/>
              </a:solidFill>
              <a:latin typeface="Arial" pitchFamily="34" charset="0"/>
            </a:endParaRPr>
          </a:p>
        </p:txBody>
      </p:sp>
      <p:sp>
        <p:nvSpPr>
          <p:cNvPr id="24582"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3"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3" name="Round Single Corner Rectangle 12"/>
          <p:cNvSpPr/>
          <p:nvPr/>
        </p:nvSpPr>
        <p:spPr bwMode="auto">
          <a:xfrm>
            <a:off x="395288" y="2144731"/>
            <a:ext cx="8353425" cy="1572301"/>
          </a:xfrm>
          <a:prstGeom prst="round1Rect">
            <a:avLst/>
          </a:prstGeom>
          <a:solidFill>
            <a:schemeClr val="accent1">
              <a:alpha val="60000"/>
            </a:schemeClr>
          </a:solidFill>
          <a:ln w="22225" cap="flat" cmpd="sng" algn="ctr">
            <a:solidFill>
              <a:schemeClr val="tx1"/>
            </a:solidFill>
            <a:prstDash val="solid"/>
            <a:round/>
            <a:headEnd type="none" w="med" len="med"/>
            <a:tailEnd type="triangle" w="med" len="med"/>
          </a:ln>
          <a:effectLst/>
        </p:spPr>
        <p:txBody>
          <a:bodyPr anchor="t" anchorCtr="0">
            <a:noAutofit/>
          </a:bodyPr>
          <a:lstStyle/>
          <a:p>
            <a:pPr algn="just">
              <a:buNone/>
              <a:defRPr/>
            </a:pPr>
            <a:r>
              <a:rPr lang="en-US" sz="1800" b="1" u="none" dirty="0">
                <a:solidFill>
                  <a:srgbClr val="000000"/>
                </a:solidFill>
                <a:latin typeface="Arial" charset="0"/>
                <a:cs typeface="Arial" charset="0"/>
              </a:rPr>
              <a:t>The network environment of the SAP platform is not properly secured through the deployment and configuration of </a:t>
            </a:r>
            <a:r>
              <a:rPr lang="en-US" sz="1800" b="1" u="none" dirty="0" smtClean="0">
                <a:solidFill>
                  <a:srgbClr val="000000"/>
                </a:solidFill>
                <a:latin typeface="Arial" charset="0"/>
                <a:cs typeface="Arial" charset="0"/>
              </a:rPr>
              <a:t>network </a:t>
            </a:r>
            <a:r>
              <a:rPr lang="en-US" sz="1800" b="1" u="none" dirty="0">
                <a:solidFill>
                  <a:srgbClr val="000000"/>
                </a:solidFill>
                <a:latin typeface="Arial" charset="0"/>
                <a:cs typeface="Arial" charset="0"/>
              </a:rPr>
              <a:t>firewalls, </a:t>
            </a:r>
            <a:r>
              <a:rPr lang="en-US" sz="1800" b="1" u="none" dirty="0" smtClean="0">
                <a:solidFill>
                  <a:srgbClr val="000000"/>
                </a:solidFill>
                <a:latin typeface="Arial" charset="0"/>
                <a:cs typeface="Arial" charset="0"/>
              </a:rPr>
              <a:t>specialized Intrusion Prevention and Detection </a:t>
            </a:r>
            <a:r>
              <a:rPr lang="en-US" sz="1800" b="1" u="none" dirty="0">
                <a:solidFill>
                  <a:srgbClr val="000000"/>
                </a:solidFill>
                <a:latin typeface="Arial" charset="0"/>
                <a:cs typeface="Arial" charset="0"/>
              </a:rPr>
              <a:t>systems and application-layer gateways. </a:t>
            </a:r>
          </a:p>
        </p:txBody>
      </p:sp>
      <p:sp>
        <p:nvSpPr>
          <p:cNvPr id="24585" name="Rectangle 14"/>
          <p:cNvSpPr>
            <a:spLocks noChangeArrowheads="1"/>
          </p:cNvSpPr>
          <p:nvPr/>
        </p:nvSpPr>
        <p:spPr bwMode="auto">
          <a:xfrm>
            <a:off x="395288" y="1728788"/>
            <a:ext cx="2016125" cy="415925"/>
          </a:xfrm>
          <a:prstGeom prst="rect">
            <a:avLst/>
          </a:prstGeom>
          <a:solidFill>
            <a:schemeClr val="accent1">
              <a:alpha val="59999"/>
            </a:schemeClr>
          </a:solidFill>
          <a:ln w="22225" algn="ctr">
            <a:solidFill>
              <a:schemeClr val="tx1"/>
            </a:solidFill>
            <a:round/>
            <a:headEnd/>
            <a:tailEnd type="triangle" w="med" len="med"/>
          </a:ln>
        </p:spPr>
        <p:txBody>
          <a:bodyPr anchor="ctr">
            <a:spAutoFit/>
          </a:bodyPr>
          <a:lstStyle/>
          <a:p>
            <a:pPr algn="l">
              <a:buFont typeface="Math1" charset="0"/>
              <a:buNone/>
            </a:pPr>
            <a:r>
              <a:rPr lang="en-US" sz="1800" b="1" u="none">
                <a:solidFill>
                  <a:srgbClr val="000000"/>
                </a:solidFill>
                <a:latin typeface="Arial" pitchFamily="34" charset="0"/>
                <a:cs typeface="Arial" pitchFamily="34" charset="0"/>
              </a:rPr>
              <a:t>Risk</a:t>
            </a:r>
            <a:endParaRPr lang="en-US"/>
          </a:p>
        </p:txBody>
      </p:sp>
      <p:sp>
        <p:nvSpPr>
          <p:cNvPr id="16" name="Round Single Corner Rectangle 15"/>
          <p:cNvSpPr/>
          <p:nvPr/>
        </p:nvSpPr>
        <p:spPr bwMode="auto">
          <a:xfrm>
            <a:off x="395288" y="4460875"/>
            <a:ext cx="8353425" cy="1560513"/>
          </a:xfrm>
          <a:prstGeom prst="round1Rect">
            <a:avLst/>
          </a:prstGeom>
          <a:solidFill>
            <a:srgbClr val="FF0000">
              <a:alpha val="21000"/>
            </a:srgbClr>
          </a:solidFill>
          <a:ln w="22225" cap="flat" cmpd="sng" algn="ctr">
            <a:solidFill>
              <a:schemeClr val="tx1"/>
            </a:solidFill>
            <a:prstDash val="solid"/>
            <a:round/>
            <a:headEnd type="none" w="med" len="med"/>
            <a:tailEnd type="triangle" w="med" len="med"/>
          </a:ln>
          <a:effectLst/>
        </p:spPr>
        <p:txBody>
          <a:bodyPr/>
          <a:lstStyle/>
          <a:p>
            <a:pPr algn="just">
              <a:buFont typeface="Math1" charset="0"/>
              <a:buNone/>
              <a:defRPr/>
            </a:pPr>
            <a:r>
              <a:rPr lang="en-US" sz="1800" b="1" u="none" dirty="0">
                <a:solidFill>
                  <a:srgbClr val="000000"/>
                </a:solidFill>
                <a:latin typeface="Arial" charset="0"/>
                <a:cs typeface="Arial" charset="0"/>
              </a:rPr>
              <a:t>Attackers would be </a:t>
            </a:r>
            <a:r>
              <a:rPr lang="en-US" sz="1800" b="1" u="none" dirty="0" smtClean="0">
                <a:solidFill>
                  <a:srgbClr val="000000"/>
                </a:solidFill>
                <a:latin typeface="Arial" charset="0"/>
                <a:cs typeface="Arial" charset="0"/>
              </a:rPr>
              <a:t>able to access sensitive SAP network services and possibly exploit vulnerabilities and unsafe configurations in them, leading to the execution of unauthorized activities over the affected SAP platform. </a:t>
            </a:r>
            <a:endParaRPr lang="en-US" sz="1800" b="1" u="none" dirty="0">
              <a:solidFill>
                <a:srgbClr val="000000"/>
              </a:solidFill>
              <a:latin typeface="Arial" charset="0"/>
              <a:cs typeface="Arial" charset="0"/>
            </a:endParaRPr>
          </a:p>
        </p:txBody>
      </p:sp>
      <p:sp>
        <p:nvSpPr>
          <p:cNvPr id="24587" name="Rectangle 16"/>
          <p:cNvSpPr>
            <a:spLocks noChangeArrowheads="1"/>
          </p:cNvSpPr>
          <p:nvPr/>
        </p:nvSpPr>
        <p:spPr bwMode="auto">
          <a:xfrm>
            <a:off x="395288" y="4044950"/>
            <a:ext cx="2016125" cy="415925"/>
          </a:xfrm>
          <a:prstGeom prst="rect">
            <a:avLst/>
          </a:prstGeom>
          <a:solidFill>
            <a:srgbClr val="FF0000">
              <a:alpha val="21176"/>
            </a:srgbClr>
          </a:solidFill>
          <a:ln w="22225" algn="ctr">
            <a:solidFill>
              <a:schemeClr val="tx1"/>
            </a:solidFill>
            <a:round/>
            <a:headEnd/>
            <a:tailEnd type="triangle" w="med" len="med"/>
          </a:ln>
        </p:spPr>
        <p:txBody>
          <a:bodyPr anchor="ctr">
            <a:spAutoFit/>
          </a:bodyPr>
          <a:lstStyle/>
          <a:p>
            <a:pPr algn="ctr">
              <a:buFont typeface="Math1" charset="0"/>
              <a:buNone/>
            </a:pPr>
            <a:r>
              <a:rPr lang="en-US" sz="1800" b="1" u="none">
                <a:solidFill>
                  <a:srgbClr val="000000"/>
                </a:solidFill>
                <a:latin typeface="Arial" pitchFamily="34" charset="0"/>
                <a:cs typeface="Arial" pitchFamily="34" charset="0"/>
              </a:rPr>
              <a:t>Business Impact</a:t>
            </a:r>
            <a:endParaRPr lang="en-US"/>
          </a:p>
        </p:txBody>
      </p:sp>
      <p:sp>
        <p:nvSpPr>
          <p:cNvPr id="2458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458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1"/>
          <p:cNvSpPr>
            <a:spLocks noGrp="1"/>
          </p:cNvSpPr>
          <p:nvPr>
            <p:ph type="ftr" sz="quarter" idx="10"/>
          </p:nvPr>
        </p:nvSpPr>
        <p:spPr/>
        <p:txBody>
          <a:bodyPr/>
          <a:lstStyle/>
          <a:p>
            <a:r>
              <a:rPr lang="es-ES" smtClean="0"/>
              <a:t>Attacks to SAP Web Applications</a:t>
            </a:r>
          </a:p>
        </p:txBody>
      </p:sp>
      <p:sp>
        <p:nvSpPr>
          <p:cNvPr id="24579"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0"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1" name="Rectangle 4"/>
          <p:cNvSpPr>
            <a:spLocks noChangeArrowheads="1"/>
          </p:cNvSpPr>
          <p:nvPr/>
        </p:nvSpPr>
        <p:spPr bwMode="auto">
          <a:xfrm>
            <a:off x="309563" y="765175"/>
            <a:ext cx="8014758" cy="652486"/>
          </a:xfrm>
          <a:prstGeom prst="rect">
            <a:avLst/>
          </a:prstGeom>
          <a:noFill/>
          <a:ln w="38100">
            <a:noFill/>
            <a:miter lim="800000"/>
            <a:headEnd/>
            <a:tailEnd/>
          </a:ln>
        </p:spPr>
        <p:txBody>
          <a:bodyPr wrap="none">
            <a:spAutoFit/>
          </a:bodyPr>
          <a:lstStyle/>
          <a:p>
            <a:pPr algn="l">
              <a:buFont typeface="Math1" charset="0"/>
              <a:buNone/>
            </a:pPr>
            <a:r>
              <a:rPr lang="en-US" sz="2800" b="1" u="none" dirty="0">
                <a:solidFill>
                  <a:srgbClr val="FF8939"/>
                </a:solidFill>
                <a:latin typeface="Arial" pitchFamily="34" charset="0"/>
              </a:rPr>
              <a:t>BIZEC </a:t>
            </a:r>
            <a:r>
              <a:rPr lang="en-US" sz="2800" b="1" u="none" dirty="0" smtClean="0">
                <a:solidFill>
                  <a:srgbClr val="FF8939"/>
                </a:solidFill>
                <a:latin typeface="Arial" pitchFamily="34" charset="0"/>
              </a:rPr>
              <a:t>TEC-11: Unencrypted Communications</a:t>
            </a:r>
            <a:endParaRPr lang="en-US" sz="2000" b="1" u="none" dirty="0">
              <a:solidFill>
                <a:srgbClr val="FF8939"/>
              </a:solidFill>
              <a:latin typeface="Arial" pitchFamily="34" charset="0"/>
            </a:endParaRPr>
          </a:p>
        </p:txBody>
      </p:sp>
      <p:sp>
        <p:nvSpPr>
          <p:cNvPr id="24582"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4583"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3" name="Round Single Corner Rectangle 12"/>
          <p:cNvSpPr/>
          <p:nvPr/>
        </p:nvSpPr>
        <p:spPr bwMode="auto">
          <a:xfrm>
            <a:off x="395288" y="2144731"/>
            <a:ext cx="8353425" cy="1572301"/>
          </a:xfrm>
          <a:prstGeom prst="round1Rect">
            <a:avLst/>
          </a:prstGeom>
          <a:solidFill>
            <a:schemeClr val="accent1">
              <a:alpha val="60000"/>
            </a:schemeClr>
          </a:solidFill>
          <a:ln w="22225" cap="flat" cmpd="sng" algn="ctr">
            <a:solidFill>
              <a:schemeClr val="tx1"/>
            </a:solidFill>
            <a:prstDash val="solid"/>
            <a:round/>
            <a:headEnd type="none" w="med" len="med"/>
            <a:tailEnd type="triangle" w="med" len="med"/>
          </a:ln>
          <a:effectLst/>
        </p:spPr>
        <p:txBody>
          <a:bodyPr anchor="t" anchorCtr="0">
            <a:noAutofit/>
          </a:bodyPr>
          <a:lstStyle/>
          <a:p>
            <a:pPr algn="just">
              <a:buNone/>
              <a:defRPr/>
            </a:pPr>
            <a:r>
              <a:rPr lang="en-US" sz="1800" b="1" u="none" dirty="0">
                <a:solidFill>
                  <a:srgbClr val="000000"/>
                </a:solidFill>
                <a:latin typeface="Arial" charset="0"/>
                <a:cs typeface="Arial" charset="0"/>
              </a:rPr>
              <a:t>The confidentiality and integrity of communications in the SAP landscape is not enforced. These communications comprise SAP-to-SAP connections as well as interactions between SAP servers and external </a:t>
            </a:r>
            <a:r>
              <a:rPr lang="en-US" sz="1800" b="1" u="none" dirty="0" smtClean="0">
                <a:solidFill>
                  <a:srgbClr val="000000"/>
                </a:solidFill>
                <a:latin typeface="Arial" charset="0"/>
                <a:cs typeface="Arial" charset="0"/>
              </a:rPr>
              <a:t>systems, such as user workstations and third-party systems.</a:t>
            </a:r>
            <a:endParaRPr lang="en-US" sz="1800" b="1" u="none" dirty="0">
              <a:solidFill>
                <a:srgbClr val="000000"/>
              </a:solidFill>
              <a:latin typeface="Arial" charset="0"/>
              <a:cs typeface="Arial" charset="0"/>
            </a:endParaRPr>
          </a:p>
        </p:txBody>
      </p:sp>
      <p:sp>
        <p:nvSpPr>
          <p:cNvPr id="24585" name="Rectangle 14"/>
          <p:cNvSpPr>
            <a:spLocks noChangeArrowheads="1"/>
          </p:cNvSpPr>
          <p:nvPr/>
        </p:nvSpPr>
        <p:spPr bwMode="auto">
          <a:xfrm>
            <a:off x="395288" y="1728788"/>
            <a:ext cx="2016125" cy="415925"/>
          </a:xfrm>
          <a:prstGeom prst="rect">
            <a:avLst/>
          </a:prstGeom>
          <a:solidFill>
            <a:schemeClr val="accent1">
              <a:alpha val="59999"/>
            </a:schemeClr>
          </a:solidFill>
          <a:ln w="22225" algn="ctr">
            <a:solidFill>
              <a:schemeClr val="tx1"/>
            </a:solidFill>
            <a:round/>
            <a:headEnd/>
            <a:tailEnd type="triangle" w="med" len="med"/>
          </a:ln>
        </p:spPr>
        <p:txBody>
          <a:bodyPr anchor="ctr">
            <a:spAutoFit/>
          </a:bodyPr>
          <a:lstStyle/>
          <a:p>
            <a:pPr algn="l">
              <a:buFont typeface="Math1" charset="0"/>
              <a:buNone/>
            </a:pPr>
            <a:r>
              <a:rPr lang="en-US" sz="1800" b="1" u="none">
                <a:solidFill>
                  <a:srgbClr val="000000"/>
                </a:solidFill>
                <a:latin typeface="Arial" pitchFamily="34" charset="0"/>
                <a:cs typeface="Arial" pitchFamily="34" charset="0"/>
              </a:rPr>
              <a:t>Risk</a:t>
            </a:r>
            <a:endParaRPr lang="en-US"/>
          </a:p>
        </p:txBody>
      </p:sp>
      <p:sp>
        <p:nvSpPr>
          <p:cNvPr id="16" name="Round Single Corner Rectangle 15"/>
          <p:cNvSpPr/>
          <p:nvPr/>
        </p:nvSpPr>
        <p:spPr bwMode="auto">
          <a:xfrm>
            <a:off x="395288" y="4460875"/>
            <a:ext cx="8353425" cy="984349"/>
          </a:xfrm>
          <a:prstGeom prst="round1Rect">
            <a:avLst/>
          </a:prstGeom>
          <a:solidFill>
            <a:srgbClr val="FF0000">
              <a:alpha val="21000"/>
            </a:srgbClr>
          </a:solidFill>
          <a:ln w="22225" cap="flat" cmpd="sng" algn="ctr">
            <a:solidFill>
              <a:schemeClr val="tx1"/>
            </a:solidFill>
            <a:prstDash val="solid"/>
            <a:round/>
            <a:headEnd type="none" w="med" len="med"/>
            <a:tailEnd type="triangle" w="med" len="med"/>
          </a:ln>
          <a:effectLst/>
        </p:spPr>
        <p:txBody>
          <a:bodyPr/>
          <a:lstStyle/>
          <a:p>
            <a:pPr algn="just">
              <a:buFont typeface="Math1" charset="0"/>
              <a:buNone/>
              <a:defRPr/>
            </a:pPr>
            <a:r>
              <a:rPr lang="en-US" sz="1800" b="1" u="none" dirty="0">
                <a:solidFill>
                  <a:srgbClr val="000000"/>
                </a:solidFill>
                <a:latin typeface="Arial" charset="0"/>
                <a:cs typeface="Arial" charset="0"/>
              </a:rPr>
              <a:t>Attackers would be </a:t>
            </a:r>
            <a:r>
              <a:rPr lang="en-US" sz="1800" b="1" u="none" dirty="0" smtClean="0">
                <a:solidFill>
                  <a:srgbClr val="000000"/>
                </a:solidFill>
                <a:latin typeface="Arial" charset="0"/>
                <a:cs typeface="Arial" charset="0"/>
              </a:rPr>
              <a:t>able to access sensitive technical and business information being transferred to/from the SAP environment. </a:t>
            </a:r>
            <a:endParaRPr lang="en-US" sz="1800" b="1" u="none" dirty="0">
              <a:solidFill>
                <a:srgbClr val="000000"/>
              </a:solidFill>
              <a:latin typeface="Arial" charset="0"/>
              <a:cs typeface="Arial" charset="0"/>
            </a:endParaRPr>
          </a:p>
        </p:txBody>
      </p:sp>
      <p:sp>
        <p:nvSpPr>
          <p:cNvPr id="24587" name="Rectangle 16"/>
          <p:cNvSpPr>
            <a:spLocks noChangeArrowheads="1"/>
          </p:cNvSpPr>
          <p:nvPr/>
        </p:nvSpPr>
        <p:spPr bwMode="auto">
          <a:xfrm>
            <a:off x="395288" y="4044950"/>
            <a:ext cx="2016125" cy="415925"/>
          </a:xfrm>
          <a:prstGeom prst="rect">
            <a:avLst/>
          </a:prstGeom>
          <a:solidFill>
            <a:srgbClr val="FF0000">
              <a:alpha val="21176"/>
            </a:srgbClr>
          </a:solidFill>
          <a:ln w="22225" algn="ctr">
            <a:solidFill>
              <a:schemeClr val="tx1"/>
            </a:solidFill>
            <a:round/>
            <a:headEnd/>
            <a:tailEnd type="triangle" w="med" len="med"/>
          </a:ln>
        </p:spPr>
        <p:txBody>
          <a:bodyPr anchor="ctr">
            <a:spAutoFit/>
          </a:bodyPr>
          <a:lstStyle/>
          <a:p>
            <a:pPr algn="ctr">
              <a:buFont typeface="Math1" charset="0"/>
              <a:buNone/>
            </a:pPr>
            <a:r>
              <a:rPr lang="en-US" sz="1800" b="1" u="none">
                <a:solidFill>
                  <a:srgbClr val="000000"/>
                </a:solidFill>
                <a:latin typeface="Arial" pitchFamily="34" charset="0"/>
                <a:cs typeface="Arial" pitchFamily="34" charset="0"/>
              </a:rPr>
              <a:t>Business Impact</a:t>
            </a:r>
            <a:endParaRPr lang="en-US"/>
          </a:p>
        </p:txBody>
      </p:sp>
      <p:sp>
        <p:nvSpPr>
          <p:cNvPr id="2458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458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1"/>
          <p:cNvSpPr>
            <a:spLocks noGrp="1"/>
          </p:cNvSpPr>
          <p:nvPr>
            <p:ph type="ftr" sz="quarter" idx="10"/>
          </p:nvPr>
        </p:nvSpPr>
        <p:spPr/>
        <p:txBody>
          <a:bodyPr/>
          <a:lstStyle/>
          <a:p>
            <a:r>
              <a:rPr lang="es-ES" smtClean="0"/>
              <a:t>Attacks to SAP Web Applications</a:t>
            </a:r>
          </a:p>
        </p:txBody>
      </p:sp>
      <p:sp>
        <p:nvSpPr>
          <p:cNvPr id="1868802" name="Rectangle 2"/>
          <p:cNvSpPr>
            <a:spLocks noChangeArrowheads="1"/>
          </p:cNvSpPr>
          <p:nvPr/>
        </p:nvSpPr>
        <p:spPr bwMode="auto">
          <a:xfrm>
            <a:off x="252413" y="2636838"/>
            <a:ext cx="8712200" cy="1406525"/>
          </a:xfrm>
          <a:prstGeom prst="rect">
            <a:avLst/>
          </a:prstGeom>
          <a:noFill/>
          <a:ln w="12700">
            <a:noFill/>
            <a:miter lim="800000"/>
            <a:headEnd/>
            <a:tailEnd/>
          </a:ln>
          <a:effectLst/>
        </p:spPr>
        <p:txBody>
          <a:bodyPr lIns="90488" tIns="44450" rIns="90488" bIns="44450"/>
          <a:lstStyle/>
          <a:p>
            <a:pPr marL="342900" indent="-342900" algn="ctr">
              <a:lnSpc>
                <a:spcPct val="100000"/>
              </a:lnSpc>
              <a:spcBef>
                <a:spcPct val="20000"/>
              </a:spcBef>
              <a:buClr>
                <a:srgbClr val="00DFCA"/>
              </a:buClr>
              <a:buSzPct val="75000"/>
              <a:buFont typeface="Arial Black" pitchFamily="34" charset="0"/>
              <a:buNone/>
              <a:defRPr/>
            </a:pPr>
            <a:r>
              <a:rPr lang="en-US" sz="5000" u="none" dirty="0">
                <a:effectLst>
                  <a:outerShdw blurRad="38100" dist="38100" dir="2700000" algn="tl">
                    <a:srgbClr val="C0C0C0"/>
                  </a:outerShdw>
                </a:effectLst>
                <a:latin typeface="Arial" pitchFamily="34" charset="0"/>
              </a:rPr>
              <a:t>Defending the SAP Platform</a:t>
            </a:r>
            <a:endParaRPr lang="en-US" sz="3000" i="1" u="none" dirty="0">
              <a:effectLst>
                <a:outerShdw blurRad="38100" dist="38100" dir="2700000" algn="tl">
                  <a:srgbClr val="C0C0C0"/>
                </a:outerShdw>
              </a:effectLst>
              <a:latin typeface="Arial" pitchFamily="34" charset="0"/>
            </a:endParaRPr>
          </a:p>
        </p:txBody>
      </p:sp>
      <p:sp>
        <p:nvSpPr>
          <p:cNvPr id="25604"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1"/>
          <p:cNvSpPr>
            <a:spLocks noGrp="1"/>
          </p:cNvSpPr>
          <p:nvPr>
            <p:ph type="ftr" sz="quarter" idx="10"/>
          </p:nvPr>
        </p:nvSpPr>
        <p:spPr/>
        <p:txBody>
          <a:bodyPr/>
          <a:lstStyle/>
          <a:p>
            <a:r>
              <a:rPr lang="es-ES" smtClean="0"/>
              <a:t>Attacks to SAP Web Applications</a:t>
            </a:r>
          </a:p>
        </p:txBody>
      </p:sp>
      <p:sp>
        <p:nvSpPr>
          <p:cNvPr id="26627" name="Rectangle 2"/>
          <p:cNvSpPr>
            <a:spLocks noChangeArrowheads="1"/>
          </p:cNvSpPr>
          <p:nvPr/>
        </p:nvSpPr>
        <p:spPr bwMode="auto">
          <a:xfrm>
            <a:off x="309563" y="741363"/>
            <a:ext cx="3211135" cy="665888"/>
          </a:xfrm>
          <a:prstGeom prst="rect">
            <a:avLst/>
          </a:prstGeom>
          <a:noFill/>
          <a:ln w="38100">
            <a:noFill/>
            <a:miter lim="800000"/>
            <a:headEnd/>
            <a:tailEnd/>
          </a:ln>
        </p:spPr>
        <p:txBody>
          <a:bodyPr wrap="none">
            <a:spAutoFit/>
          </a:bodyPr>
          <a:lstStyle/>
          <a:p>
            <a:pPr algn="l">
              <a:buFont typeface="Math1" charset="0"/>
              <a:buNone/>
            </a:pPr>
            <a:r>
              <a:rPr lang="en-US" sz="3200" b="1" u="none" dirty="0">
                <a:solidFill>
                  <a:srgbClr val="FF8939"/>
                </a:solidFill>
                <a:latin typeface="Arial" pitchFamily="34" charset="0"/>
              </a:rPr>
              <a:t>The </a:t>
            </a:r>
            <a:r>
              <a:rPr lang="en-US" sz="3200" b="1" u="none" dirty="0" smtClean="0">
                <a:solidFill>
                  <a:srgbClr val="FF8939"/>
                </a:solidFill>
                <a:latin typeface="Arial" pitchFamily="34" charset="0"/>
              </a:rPr>
              <a:t>Challenges</a:t>
            </a:r>
            <a:endParaRPr lang="en-US" sz="3200" b="1" u="none" dirty="0">
              <a:solidFill>
                <a:srgbClr val="FF8939"/>
              </a:solidFill>
              <a:latin typeface="Arial" pitchFamily="34" charset="0"/>
            </a:endParaRPr>
          </a:p>
        </p:txBody>
      </p:sp>
      <p:sp>
        <p:nvSpPr>
          <p:cNvPr id="26628" name="Rectangle 3"/>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6629" name="Rectangle 4"/>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870853" name="Text Box 5"/>
          <p:cNvSpPr txBox="1">
            <a:spLocks noChangeAspect="1" noChangeArrowheads="1"/>
          </p:cNvSpPr>
          <p:nvPr/>
        </p:nvSpPr>
        <p:spPr bwMode="auto">
          <a:xfrm>
            <a:off x="323850" y="1579563"/>
            <a:ext cx="8820150" cy="4693593"/>
          </a:xfrm>
          <a:prstGeom prst="rect">
            <a:avLst/>
          </a:prstGeom>
          <a:noFill/>
          <a:ln w="9525">
            <a:noFill/>
            <a:miter lim="800000"/>
            <a:headEnd/>
            <a:tailEnd/>
          </a:ln>
        </p:spPr>
        <p:txBody>
          <a:bodyPr wrap="square">
            <a:spAutoFit/>
          </a:bodyPr>
          <a:lstStyle/>
          <a:p>
            <a:pPr algn="l">
              <a:buFont typeface="Liberation Serif" pitchFamily="18" charset="0"/>
              <a:buChar char="●"/>
            </a:pPr>
            <a:r>
              <a:rPr lang="en-US" sz="2000" b="1" u="none" dirty="0" smtClean="0">
                <a:latin typeface="Arial" pitchFamily="34" charset="0"/>
                <a:cs typeface="Arial" pitchFamily="34" charset="0"/>
              </a:rPr>
              <a:t> Knowledge. </a:t>
            </a:r>
            <a:r>
              <a:rPr lang="en-US" sz="2000" u="none" dirty="0" smtClean="0">
                <a:latin typeface="Arial" pitchFamily="34" charset="0"/>
                <a:cs typeface="Arial" pitchFamily="34" charset="0"/>
              </a:rPr>
              <a:t>Understanding how to assess and secure an SAP system requires specialized knowledge.</a:t>
            </a:r>
            <a:r>
              <a:rPr lang="en-US" sz="2000" b="1" u="none" dirty="0" smtClean="0">
                <a:latin typeface="Arial" pitchFamily="34" charset="0"/>
                <a:cs typeface="Arial" pitchFamily="34" charset="0"/>
              </a:rPr>
              <a:t> </a:t>
            </a:r>
          </a:p>
          <a:p>
            <a:pPr algn="l">
              <a:buFont typeface="Liberation Serif" pitchFamily="18" charset="0"/>
              <a:buChar char="●"/>
            </a:pPr>
            <a:endParaRPr lang="en-US" sz="2000" u="none" dirty="0">
              <a:latin typeface="Arial" pitchFamily="34" charset="0"/>
              <a:cs typeface="Arial" pitchFamily="34" charset="0"/>
            </a:endParaRPr>
          </a:p>
          <a:p>
            <a:pPr algn="l">
              <a:buFont typeface="Liberation Serif" pitchFamily="18" charset="0"/>
              <a:buChar char="●"/>
            </a:pPr>
            <a:r>
              <a:rPr lang="en-US" sz="2000" u="none" dirty="0" smtClean="0">
                <a:latin typeface="Arial" pitchFamily="34" charset="0"/>
                <a:cs typeface="Arial" pitchFamily="34" charset="0"/>
              </a:rPr>
              <a:t> </a:t>
            </a:r>
            <a:r>
              <a:rPr lang="en-US" sz="2000" b="1" u="none" dirty="0" smtClean="0">
                <a:latin typeface="Arial" pitchFamily="34" charset="0"/>
                <a:cs typeface="Arial" pitchFamily="34" charset="0"/>
              </a:rPr>
              <a:t>Scope.</a:t>
            </a:r>
            <a:r>
              <a:rPr lang="en-US" sz="2000" u="none" dirty="0" smtClean="0">
                <a:latin typeface="Arial" pitchFamily="34" charset="0"/>
                <a:cs typeface="Arial" pitchFamily="34" charset="0"/>
              </a:rPr>
              <a:t> The </a:t>
            </a:r>
            <a:r>
              <a:rPr lang="en-US" sz="2000" i="1" u="none" dirty="0" smtClean="0">
                <a:latin typeface="Arial" pitchFamily="34" charset="0"/>
                <a:cs typeface="Arial" pitchFamily="34" charset="0"/>
              </a:rPr>
              <a:t>entire </a:t>
            </a:r>
            <a:r>
              <a:rPr lang="en-US" sz="2000" u="none" dirty="0" smtClean="0">
                <a:latin typeface="Arial" pitchFamily="34" charset="0"/>
                <a:cs typeface="Arial" pitchFamily="34" charset="0"/>
              </a:rPr>
              <a:t>platform must be secured. This </a:t>
            </a:r>
            <a:r>
              <a:rPr lang="en-US" sz="2000" u="none" dirty="0">
                <a:latin typeface="Arial" pitchFamily="34" charset="0"/>
                <a:cs typeface="Arial" pitchFamily="34" charset="0"/>
              </a:rPr>
              <a:t>comprises:</a:t>
            </a:r>
          </a:p>
          <a:p>
            <a:pPr lvl="1" algn="l">
              <a:buFont typeface="Liberation Serif" pitchFamily="18" charset="0"/>
              <a:buChar char="●"/>
            </a:pPr>
            <a:r>
              <a:rPr lang="en-US" sz="1800" u="none" dirty="0">
                <a:latin typeface="Arial" pitchFamily="34" charset="0"/>
                <a:cs typeface="Arial" pitchFamily="34" charset="0"/>
              </a:rPr>
              <a:t> Every Landscape (ERP, CRM, SCM, …) in the organization</a:t>
            </a:r>
          </a:p>
          <a:p>
            <a:pPr lvl="2" algn="l">
              <a:buFont typeface="Liberation Serif" pitchFamily="18" charset="0"/>
              <a:buChar char="●"/>
            </a:pPr>
            <a:r>
              <a:rPr lang="en-US" sz="1800" u="none" dirty="0">
                <a:latin typeface="Arial" pitchFamily="34" charset="0"/>
                <a:cs typeface="Arial" pitchFamily="34" charset="0"/>
              </a:rPr>
              <a:t> Every SAP system in each landscape</a:t>
            </a:r>
          </a:p>
          <a:p>
            <a:pPr lvl="3" algn="l">
              <a:buFont typeface="Liberation Serif" pitchFamily="18" charset="0"/>
              <a:buChar char="●"/>
            </a:pPr>
            <a:r>
              <a:rPr lang="en-US" sz="1800" u="none" dirty="0">
                <a:latin typeface="Arial" pitchFamily="34" charset="0"/>
                <a:cs typeface="Arial" pitchFamily="34" charset="0"/>
              </a:rPr>
              <a:t> Every Client (</a:t>
            </a:r>
            <a:r>
              <a:rPr lang="en-US" sz="1800" u="none" dirty="0" err="1">
                <a:latin typeface="Arial" pitchFamily="34" charset="0"/>
                <a:cs typeface="Arial" pitchFamily="34" charset="0"/>
              </a:rPr>
              <a:t>mandant</a:t>
            </a:r>
            <a:r>
              <a:rPr lang="en-US" sz="1800" u="none" dirty="0">
                <a:latin typeface="Arial" pitchFamily="34" charset="0"/>
                <a:cs typeface="Arial" pitchFamily="34" charset="0"/>
              </a:rPr>
              <a:t>) </a:t>
            </a:r>
            <a:r>
              <a:rPr lang="en-US" sz="1800" u="none" dirty="0" smtClean="0">
                <a:latin typeface="Arial" pitchFamily="34" charset="0"/>
                <a:cs typeface="Arial" pitchFamily="34" charset="0"/>
              </a:rPr>
              <a:t>and App Server in </a:t>
            </a:r>
            <a:r>
              <a:rPr lang="en-US" sz="1800" u="none" dirty="0">
                <a:latin typeface="Arial" pitchFamily="34" charset="0"/>
                <a:cs typeface="Arial" pitchFamily="34" charset="0"/>
              </a:rPr>
              <a:t>each system</a:t>
            </a:r>
          </a:p>
          <a:p>
            <a:pPr lvl="4" algn="l">
              <a:buFont typeface="Liberation Serif" pitchFamily="18" charset="0"/>
              <a:buChar char="●"/>
            </a:pPr>
            <a:r>
              <a:rPr lang="en-US" sz="1800" u="none" dirty="0" smtClean="0">
                <a:latin typeface="Arial" pitchFamily="34" charset="0"/>
                <a:cs typeface="Arial" pitchFamily="34" charset="0"/>
              </a:rPr>
              <a:t> Every </a:t>
            </a:r>
            <a:r>
              <a:rPr lang="en-US" sz="1800" u="none" dirty="0">
                <a:latin typeface="Arial" pitchFamily="34" charset="0"/>
                <a:cs typeface="Arial" pitchFamily="34" charset="0"/>
              </a:rPr>
              <a:t>of the 1500+ configuration parameters of each </a:t>
            </a:r>
            <a:r>
              <a:rPr lang="en-US" sz="1800" u="none" dirty="0" smtClean="0">
                <a:latin typeface="Arial" pitchFamily="34" charset="0"/>
                <a:cs typeface="Arial" pitchFamily="34" charset="0"/>
              </a:rPr>
              <a:t>App Server</a:t>
            </a:r>
          </a:p>
          <a:p>
            <a:pPr lvl="4" algn="l">
              <a:buFont typeface="Liberation Serif" pitchFamily="18" charset="0"/>
              <a:buChar char="●"/>
            </a:pPr>
            <a:endParaRPr lang="en-US" sz="1800" u="none" dirty="0" smtClean="0">
              <a:latin typeface="Arial" pitchFamily="34" charset="0"/>
              <a:cs typeface="Arial" pitchFamily="34" charset="0"/>
            </a:endParaRPr>
          </a:p>
          <a:p>
            <a:pPr algn="l">
              <a:buFont typeface="Liberation Serif" pitchFamily="18" charset="0"/>
              <a:buChar char="●"/>
            </a:pPr>
            <a:r>
              <a:rPr lang="en-US" sz="2000" b="1" u="none" dirty="0" smtClean="0">
                <a:solidFill>
                  <a:srgbClr val="000000"/>
                </a:solidFill>
                <a:latin typeface="Arial" pitchFamily="34" charset="0"/>
                <a:cs typeface="Arial" pitchFamily="34" charset="0"/>
              </a:rPr>
              <a:t> Periodicity. </a:t>
            </a:r>
            <a:r>
              <a:rPr lang="en-US" sz="2000" u="none" dirty="0" smtClean="0">
                <a:solidFill>
                  <a:srgbClr val="000000"/>
                </a:solidFill>
                <a:latin typeface="Arial" pitchFamily="34" charset="0"/>
                <a:cs typeface="Arial" pitchFamily="34" charset="0"/>
              </a:rPr>
              <a:t>The security of the SAP infrastructure </a:t>
            </a:r>
            <a:r>
              <a:rPr lang="en-US" sz="2000" b="1" u="none" dirty="0" smtClean="0">
                <a:solidFill>
                  <a:srgbClr val="FF8939"/>
                </a:solidFill>
                <a:latin typeface="Arial" pitchFamily="34" charset="0"/>
                <a:cs typeface="Arial" pitchFamily="34" charset="0"/>
              </a:rPr>
              <a:t>must be evaluated periodically</a:t>
            </a:r>
            <a:r>
              <a:rPr lang="en-US" sz="2000" u="none" dirty="0" smtClean="0">
                <a:solidFill>
                  <a:srgbClr val="FF8939"/>
                </a:solidFill>
                <a:latin typeface="Arial" pitchFamily="34" charset="0"/>
                <a:cs typeface="Arial" pitchFamily="34" charset="0"/>
              </a:rPr>
              <a:t>, </a:t>
            </a:r>
            <a:r>
              <a:rPr lang="en-US" sz="2000" i="1" u="none" dirty="0" smtClean="0">
                <a:solidFill>
                  <a:srgbClr val="000000"/>
                </a:solidFill>
                <a:latin typeface="Arial" pitchFamily="34" charset="0"/>
                <a:cs typeface="Arial" pitchFamily="34" charset="0"/>
              </a:rPr>
              <a:t>at least after each SAP Security Patch Day</a:t>
            </a:r>
            <a:r>
              <a:rPr lang="en-US" sz="2000" u="none" dirty="0" smtClean="0">
                <a:solidFill>
                  <a:srgbClr val="000000"/>
                </a:solidFill>
                <a:latin typeface="Arial" pitchFamily="34" charset="0"/>
                <a:cs typeface="Arial" pitchFamily="34" charset="0"/>
              </a:rPr>
              <a:t>, to verify whether new risks have been raised and evaluate necessary mitigation actions.</a:t>
            </a:r>
            <a:endParaRPr lang="en-US" sz="1800" u="none" dirty="0" smtClean="0">
              <a:latin typeface="Arial" pitchFamily="34" charset="0"/>
              <a:cs typeface="Arial" pitchFamily="34" charset="0"/>
            </a:endParaRPr>
          </a:p>
        </p:txBody>
      </p:sp>
      <p:sp>
        <p:nvSpPr>
          <p:cNvPr id="26631"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08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085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7085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7085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7085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7085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7085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0853" grpId="0" build="p" bldLvl="5"/>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1"/>
          <p:cNvSpPr>
            <a:spLocks noGrp="1"/>
          </p:cNvSpPr>
          <p:nvPr>
            <p:ph type="ftr" sz="quarter" idx="10"/>
          </p:nvPr>
        </p:nvSpPr>
        <p:spPr/>
        <p:txBody>
          <a:bodyPr/>
          <a:lstStyle/>
          <a:p>
            <a:r>
              <a:rPr lang="es-ES" smtClean="0"/>
              <a:t>Attacks to SAP Web Applications</a:t>
            </a:r>
          </a:p>
        </p:txBody>
      </p:sp>
      <p:sp>
        <p:nvSpPr>
          <p:cNvPr id="26627" name="Rectangle 2"/>
          <p:cNvSpPr>
            <a:spLocks noChangeArrowheads="1"/>
          </p:cNvSpPr>
          <p:nvPr/>
        </p:nvSpPr>
        <p:spPr bwMode="auto">
          <a:xfrm>
            <a:off x="309563" y="741363"/>
            <a:ext cx="7123040" cy="665888"/>
          </a:xfrm>
          <a:prstGeom prst="rect">
            <a:avLst/>
          </a:prstGeom>
          <a:noFill/>
          <a:ln w="38100">
            <a:noFill/>
            <a:miter lim="800000"/>
            <a:headEnd/>
            <a:tailEnd/>
          </a:ln>
        </p:spPr>
        <p:txBody>
          <a:bodyPr wrap="none">
            <a:spAutoFit/>
          </a:bodyPr>
          <a:lstStyle/>
          <a:p>
            <a:pPr algn="l">
              <a:buNone/>
            </a:pPr>
            <a:r>
              <a:rPr lang="en-US" sz="3200" b="1" u="none" dirty="0" smtClean="0">
                <a:solidFill>
                  <a:srgbClr val="FF8939"/>
                </a:solidFill>
                <a:latin typeface="Arial" pitchFamily="34" charset="0"/>
              </a:rPr>
              <a:t>SAP Security - Who is responsible?</a:t>
            </a:r>
          </a:p>
        </p:txBody>
      </p:sp>
      <p:sp>
        <p:nvSpPr>
          <p:cNvPr id="26628" name="Rectangle 3"/>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6629" name="Rectangle 4"/>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870853" name="Text Box 5"/>
          <p:cNvSpPr txBox="1">
            <a:spLocks noChangeAspect="1" noChangeArrowheads="1"/>
          </p:cNvSpPr>
          <p:nvPr/>
        </p:nvSpPr>
        <p:spPr bwMode="auto">
          <a:xfrm>
            <a:off x="323850" y="1579563"/>
            <a:ext cx="8569325" cy="5253746"/>
          </a:xfrm>
          <a:prstGeom prst="rect">
            <a:avLst/>
          </a:prstGeom>
          <a:noFill/>
          <a:ln w="9525">
            <a:noFill/>
            <a:miter lim="800000"/>
            <a:headEnd/>
            <a:tailEnd/>
          </a:ln>
        </p:spPr>
        <p:txBody>
          <a:bodyPr>
            <a:spAutoFit/>
          </a:bodyPr>
          <a:lstStyle/>
          <a:p>
            <a:pPr algn="l">
              <a:buFont typeface="Liberation Serif" pitchFamily="18" charset="0"/>
              <a:buChar char="●"/>
            </a:pPr>
            <a:r>
              <a:rPr lang="en-US" sz="2000" u="none" dirty="0">
                <a:latin typeface="Arial" pitchFamily="34" charset="0"/>
                <a:cs typeface="Arial" pitchFamily="34" charset="0"/>
              </a:rPr>
              <a:t> </a:t>
            </a:r>
            <a:r>
              <a:rPr lang="en-US" sz="2000" u="none" dirty="0" smtClean="0">
                <a:latin typeface="Arial" pitchFamily="34" charset="0"/>
                <a:cs typeface="Arial" pitchFamily="34" charset="0"/>
              </a:rPr>
              <a:t>Unlike other systems (such as Web servers, domain controllers, etc.), </a:t>
            </a:r>
            <a:r>
              <a:rPr lang="en-US" sz="2000" b="1" u="none" dirty="0" smtClean="0">
                <a:latin typeface="Arial" pitchFamily="34" charset="0"/>
                <a:cs typeface="Arial" pitchFamily="34" charset="0"/>
              </a:rPr>
              <a:t>the security of SAP systems usually falls under the domain of “The Business”. </a:t>
            </a:r>
          </a:p>
          <a:p>
            <a:pPr algn="l">
              <a:buFont typeface="Liberation Serif" pitchFamily="18" charset="0"/>
              <a:buChar char="●"/>
            </a:pPr>
            <a:endParaRPr lang="en-US" sz="2000" u="none" dirty="0" smtClean="0">
              <a:latin typeface="Arial" pitchFamily="34" charset="0"/>
              <a:cs typeface="Arial" pitchFamily="34" charset="0"/>
            </a:endParaRPr>
          </a:p>
          <a:p>
            <a:pPr algn="l">
              <a:buFont typeface="Liberation Serif" pitchFamily="18" charset="0"/>
              <a:buChar char="●"/>
            </a:pPr>
            <a:r>
              <a:rPr lang="en-US" sz="2000" u="none" dirty="0" smtClean="0">
                <a:latin typeface="Arial" pitchFamily="34" charset="0"/>
                <a:cs typeface="Arial" pitchFamily="34" charset="0"/>
              </a:rPr>
              <a:t> This means that the officers in charge of securing the systems are the same ones who are responsible for verifying whether they are secure or not </a:t>
            </a:r>
            <a:r>
              <a:rPr lang="en-US" sz="2000" u="none" dirty="0" smtClean="0">
                <a:latin typeface="Arial" pitchFamily="34" charset="0"/>
                <a:cs typeface="Arial" pitchFamily="34" charset="0"/>
                <a:sym typeface="Wingdings" pitchFamily="2" charset="2"/>
              </a:rPr>
              <a:t> </a:t>
            </a:r>
            <a:r>
              <a:rPr lang="en-US" sz="2000" b="1" u="none" dirty="0" smtClean="0">
                <a:latin typeface="Arial" pitchFamily="34" charset="0"/>
                <a:cs typeface="Arial" pitchFamily="34" charset="0"/>
                <a:sym typeface="Wingdings" pitchFamily="2" charset="2"/>
              </a:rPr>
              <a:t>FAIL!</a:t>
            </a:r>
          </a:p>
          <a:p>
            <a:pPr algn="l">
              <a:buFont typeface="Liberation Serif" pitchFamily="18" charset="0"/>
              <a:buChar char="●"/>
            </a:pPr>
            <a:endParaRPr lang="en-US" sz="2000" b="1" u="none" dirty="0" smtClean="0">
              <a:latin typeface="Arial" pitchFamily="34" charset="0"/>
              <a:cs typeface="Arial" pitchFamily="34" charset="0"/>
              <a:sym typeface="Wingdings" pitchFamily="2" charset="2"/>
            </a:endParaRPr>
          </a:p>
          <a:p>
            <a:pPr algn="l">
              <a:buFont typeface="Liberation Serif" pitchFamily="18" charset="0"/>
              <a:buChar char="●"/>
            </a:pPr>
            <a:r>
              <a:rPr lang="en-US" sz="2000" b="1" u="none" dirty="0" smtClean="0">
                <a:latin typeface="Arial" pitchFamily="34" charset="0"/>
                <a:cs typeface="Arial" pitchFamily="34" charset="0"/>
                <a:sym typeface="Wingdings" pitchFamily="2" charset="2"/>
              </a:rPr>
              <a:t> </a:t>
            </a:r>
            <a:r>
              <a:rPr lang="en-US" sz="2000" u="none" dirty="0" smtClean="0">
                <a:latin typeface="Arial" pitchFamily="34" charset="0"/>
                <a:cs typeface="Arial" pitchFamily="34" charset="0"/>
                <a:sym typeface="Wingdings" pitchFamily="2" charset="2"/>
              </a:rPr>
              <a:t>If the organization's SAP teams are responsible for protecting the SAP platform, </a:t>
            </a:r>
            <a:r>
              <a:rPr lang="en-US" sz="2000" b="1" u="none" dirty="0" smtClean="0">
                <a:latin typeface="Arial" pitchFamily="34" charset="0"/>
                <a:cs typeface="Arial" pitchFamily="34" charset="0"/>
                <a:sym typeface="Wingdings" pitchFamily="2" charset="2"/>
              </a:rPr>
              <a:t>then the Information Security Manager / CISO’s department </a:t>
            </a:r>
            <a:r>
              <a:rPr lang="en-US" sz="2000" b="1" u="none" dirty="0" smtClean="0">
                <a:solidFill>
                  <a:srgbClr val="FF8939"/>
                </a:solidFill>
                <a:latin typeface="Arial" pitchFamily="34" charset="0"/>
                <a:cs typeface="Arial" pitchFamily="34" charset="0"/>
                <a:sym typeface="Wingdings" pitchFamily="2" charset="2"/>
              </a:rPr>
              <a:t>must verify </a:t>
            </a:r>
            <a:r>
              <a:rPr lang="en-US" sz="2000" b="1" u="none" dirty="0" smtClean="0">
                <a:latin typeface="Arial" pitchFamily="34" charset="0"/>
                <a:cs typeface="Arial" pitchFamily="34" charset="0"/>
                <a:sym typeface="Wingdings" pitchFamily="2" charset="2"/>
              </a:rPr>
              <a:t>whether the current security level matches the organization's defined risk appetite.</a:t>
            </a:r>
          </a:p>
          <a:p>
            <a:pPr algn="l">
              <a:buFont typeface="Liberation Serif" pitchFamily="18" charset="0"/>
              <a:buChar char="●"/>
            </a:pPr>
            <a:endParaRPr lang="en-US" sz="1800" b="1" u="none" dirty="0">
              <a:latin typeface="Arial" pitchFamily="34" charset="0"/>
              <a:cs typeface="Arial" pitchFamily="34" charset="0"/>
            </a:endParaRPr>
          </a:p>
        </p:txBody>
      </p:sp>
      <p:sp>
        <p:nvSpPr>
          <p:cNvPr id="26631"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1"/>
          <p:cNvSpPr>
            <a:spLocks noGrp="1"/>
          </p:cNvSpPr>
          <p:nvPr>
            <p:ph type="ftr" sz="quarter" idx="10"/>
          </p:nvPr>
        </p:nvSpPr>
        <p:spPr/>
        <p:txBody>
          <a:bodyPr/>
          <a:lstStyle/>
          <a:p>
            <a:r>
              <a:rPr lang="es-ES" smtClean="0"/>
              <a:t>Attacks to SAP Web Applications</a:t>
            </a:r>
          </a:p>
        </p:txBody>
      </p:sp>
      <p:sp>
        <p:nvSpPr>
          <p:cNvPr id="7171"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7172"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7173" name="Rectangle 4"/>
          <p:cNvSpPr>
            <a:spLocks noChangeArrowheads="1"/>
          </p:cNvSpPr>
          <p:nvPr/>
        </p:nvSpPr>
        <p:spPr bwMode="auto">
          <a:xfrm>
            <a:off x="309563" y="693738"/>
            <a:ext cx="1685925" cy="665162"/>
          </a:xfrm>
          <a:prstGeom prst="rect">
            <a:avLst/>
          </a:prstGeom>
          <a:noFill/>
          <a:ln w="38100">
            <a:noFill/>
            <a:miter lim="800000"/>
            <a:headEnd/>
            <a:tailEnd/>
          </a:ln>
        </p:spPr>
        <p:txBody>
          <a:bodyPr wrap="none">
            <a:spAutoFit/>
          </a:bodyPr>
          <a:lstStyle/>
          <a:p>
            <a:pPr algn="l">
              <a:buFont typeface="Math1" charset="0"/>
              <a:buNone/>
            </a:pPr>
            <a:r>
              <a:rPr lang="en-US" sz="3200" b="1" u="none">
                <a:solidFill>
                  <a:srgbClr val="FF8939"/>
                </a:solidFill>
                <a:latin typeface="Arial" pitchFamily="34" charset="0"/>
              </a:rPr>
              <a:t>Agenda</a:t>
            </a:r>
            <a:endParaRPr lang="en-US" sz="2800" b="1" u="none">
              <a:solidFill>
                <a:srgbClr val="FF8939"/>
              </a:solidFill>
              <a:latin typeface="Arial" pitchFamily="34" charset="0"/>
            </a:endParaRPr>
          </a:p>
        </p:txBody>
      </p:sp>
      <p:sp>
        <p:nvSpPr>
          <p:cNvPr id="7174"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7175"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7176" name="Text Box 8"/>
          <p:cNvSpPr txBox="1">
            <a:spLocks noChangeAspect="1" noChangeArrowheads="1"/>
          </p:cNvSpPr>
          <p:nvPr/>
        </p:nvSpPr>
        <p:spPr bwMode="auto">
          <a:xfrm>
            <a:off x="381000" y="1341438"/>
            <a:ext cx="8763000" cy="3593291"/>
          </a:xfrm>
          <a:prstGeom prst="rect">
            <a:avLst/>
          </a:prstGeom>
          <a:noFill/>
          <a:ln w="9525">
            <a:noFill/>
            <a:miter lim="800000"/>
            <a:headEnd/>
            <a:tailEnd/>
          </a:ln>
        </p:spPr>
        <p:txBody>
          <a:bodyPr>
            <a:spAutoFit/>
          </a:bodyPr>
          <a:lstStyle/>
          <a:p>
            <a:pPr algn="just">
              <a:buFont typeface="Wingdings" pitchFamily="2" charset="2"/>
              <a:buChar char="§"/>
            </a:pPr>
            <a:r>
              <a:rPr lang="en-US" sz="2500" u="none" dirty="0">
                <a:latin typeface="Arial" pitchFamily="34" charset="0"/>
              </a:rPr>
              <a:t> </a:t>
            </a:r>
            <a:r>
              <a:rPr lang="en-US" sz="2500" u="none" dirty="0" smtClean="0">
                <a:latin typeface="Arial" pitchFamily="34" charset="0"/>
              </a:rPr>
              <a:t>Introduction</a:t>
            </a:r>
          </a:p>
          <a:p>
            <a:pPr algn="just">
              <a:buFont typeface="Wingdings" pitchFamily="2" charset="2"/>
              <a:buChar char="§"/>
            </a:pPr>
            <a:r>
              <a:rPr lang="en-US" sz="2500" u="none" dirty="0" smtClean="0">
                <a:latin typeface="Arial" pitchFamily="34" charset="0"/>
              </a:rPr>
              <a:t> A dangerous status-quo</a:t>
            </a:r>
          </a:p>
          <a:p>
            <a:pPr algn="just">
              <a:buFont typeface="Wingdings" pitchFamily="2" charset="2"/>
              <a:buChar char="§"/>
            </a:pPr>
            <a:r>
              <a:rPr lang="en-US" sz="2500" u="none" dirty="0" smtClean="0">
                <a:latin typeface="Arial" pitchFamily="34" charset="0"/>
              </a:rPr>
              <a:t> External and internal threats</a:t>
            </a:r>
          </a:p>
          <a:p>
            <a:pPr algn="just">
              <a:buFont typeface="Wingdings" pitchFamily="2" charset="2"/>
              <a:buChar char="§"/>
            </a:pPr>
            <a:r>
              <a:rPr lang="en-US" sz="2500" u="none" dirty="0" smtClean="0">
                <a:latin typeface="Arial" pitchFamily="34" charset="0"/>
              </a:rPr>
              <a:t> The current security level of SAP implementations</a:t>
            </a:r>
            <a:endParaRPr lang="en-US" sz="2500" u="none" dirty="0">
              <a:latin typeface="Arial" pitchFamily="34" charset="0"/>
            </a:endParaRPr>
          </a:p>
          <a:p>
            <a:pPr algn="just">
              <a:buFont typeface="Wingdings" pitchFamily="2" charset="2"/>
              <a:buChar char="§"/>
            </a:pPr>
            <a:r>
              <a:rPr lang="en-US" sz="2500" u="none" dirty="0">
                <a:latin typeface="Arial" pitchFamily="34" charset="0"/>
              </a:rPr>
              <a:t> The </a:t>
            </a:r>
            <a:r>
              <a:rPr lang="en-US" sz="2500" u="none" dirty="0" smtClean="0">
                <a:latin typeface="Arial" pitchFamily="34" charset="0"/>
              </a:rPr>
              <a:t>TOP-11 </a:t>
            </a:r>
            <a:r>
              <a:rPr lang="en-US" sz="2500" u="none" dirty="0">
                <a:latin typeface="Arial" pitchFamily="34" charset="0"/>
              </a:rPr>
              <a:t>vulnerabilities affecting the SAP infrastructure</a:t>
            </a:r>
          </a:p>
          <a:p>
            <a:pPr algn="just">
              <a:buFont typeface="Wingdings" pitchFamily="2" charset="2"/>
              <a:buChar char="§"/>
            </a:pPr>
            <a:r>
              <a:rPr lang="en-US" sz="2500" u="none" dirty="0">
                <a:latin typeface="Arial" pitchFamily="34" charset="0"/>
              </a:rPr>
              <a:t> Defending the SAP platform</a:t>
            </a:r>
          </a:p>
          <a:p>
            <a:pPr algn="just">
              <a:buFont typeface="Wingdings" pitchFamily="2" charset="2"/>
              <a:buChar char="§"/>
            </a:pPr>
            <a:r>
              <a:rPr lang="en-US" sz="2500" u="none" dirty="0">
                <a:latin typeface="Arial" pitchFamily="34" charset="0"/>
              </a:rPr>
              <a:t> Conclusions</a:t>
            </a:r>
          </a:p>
        </p:txBody>
      </p:sp>
      <p:sp>
        <p:nvSpPr>
          <p:cNvPr id="7177"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to SAP Systems</a:t>
            </a:r>
          </a:p>
        </p:txBody>
      </p:sp>
      <p:sp>
        <p:nvSpPr>
          <p:cNvPr id="7178"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1"/>
          <p:cNvSpPr>
            <a:spLocks noGrp="1"/>
          </p:cNvSpPr>
          <p:nvPr>
            <p:ph type="ftr" sz="quarter" idx="10"/>
          </p:nvPr>
        </p:nvSpPr>
        <p:spPr/>
        <p:txBody>
          <a:bodyPr/>
          <a:lstStyle/>
          <a:p>
            <a:r>
              <a:rPr lang="es-ES" smtClean="0"/>
              <a:t>Attacks to SAP Web Applications</a:t>
            </a:r>
          </a:p>
        </p:txBody>
      </p:sp>
      <p:sp>
        <p:nvSpPr>
          <p:cNvPr id="26627" name="Rectangle 2"/>
          <p:cNvSpPr>
            <a:spLocks noChangeArrowheads="1"/>
          </p:cNvSpPr>
          <p:nvPr/>
        </p:nvSpPr>
        <p:spPr bwMode="auto">
          <a:xfrm>
            <a:off x="309563" y="741363"/>
            <a:ext cx="7123040" cy="665888"/>
          </a:xfrm>
          <a:prstGeom prst="rect">
            <a:avLst/>
          </a:prstGeom>
          <a:noFill/>
          <a:ln w="38100">
            <a:noFill/>
            <a:miter lim="800000"/>
            <a:headEnd/>
            <a:tailEnd/>
          </a:ln>
        </p:spPr>
        <p:txBody>
          <a:bodyPr wrap="none">
            <a:spAutoFit/>
          </a:bodyPr>
          <a:lstStyle/>
          <a:p>
            <a:pPr algn="l">
              <a:buNone/>
            </a:pPr>
            <a:r>
              <a:rPr lang="en-US" sz="3200" b="1" u="none" dirty="0" smtClean="0">
                <a:solidFill>
                  <a:srgbClr val="FF8939"/>
                </a:solidFill>
                <a:latin typeface="Arial" pitchFamily="34" charset="0"/>
              </a:rPr>
              <a:t>SAP Security - Who is responsible?</a:t>
            </a:r>
          </a:p>
        </p:txBody>
      </p:sp>
      <p:sp>
        <p:nvSpPr>
          <p:cNvPr id="26628" name="Rectangle 3"/>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26629" name="Rectangle 4"/>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870853" name="Text Box 5"/>
          <p:cNvSpPr txBox="1">
            <a:spLocks noChangeAspect="1" noChangeArrowheads="1"/>
          </p:cNvSpPr>
          <p:nvPr/>
        </p:nvSpPr>
        <p:spPr bwMode="auto">
          <a:xfrm>
            <a:off x="323850" y="1579563"/>
            <a:ext cx="8569325" cy="5130635"/>
          </a:xfrm>
          <a:prstGeom prst="rect">
            <a:avLst/>
          </a:prstGeom>
          <a:noFill/>
          <a:ln w="9525">
            <a:noFill/>
            <a:miter lim="800000"/>
            <a:headEnd/>
            <a:tailEnd/>
          </a:ln>
        </p:spPr>
        <p:txBody>
          <a:bodyPr>
            <a:spAutoFit/>
          </a:bodyPr>
          <a:lstStyle/>
          <a:p>
            <a:pPr algn="l">
              <a:buNone/>
            </a:pPr>
            <a:r>
              <a:rPr lang="en-US" sz="2000" u="none" dirty="0" smtClean="0">
                <a:latin typeface="Arial" pitchFamily="34" charset="0"/>
                <a:cs typeface="Arial" pitchFamily="34" charset="0"/>
              </a:rPr>
              <a:t>A few questions for you to understand where your Information Security team is today in regards to the security of your SAP systems:</a:t>
            </a:r>
          </a:p>
          <a:p>
            <a:pPr algn="l">
              <a:buNone/>
            </a:pPr>
            <a:endParaRPr lang="en-US" sz="2000" u="none" dirty="0" smtClean="0">
              <a:latin typeface="Arial" pitchFamily="34" charset="0"/>
              <a:cs typeface="Arial" pitchFamily="34" charset="0"/>
            </a:endParaRPr>
          </a:p>
          <a:p>
            <a:pPr lvl="1" algn="l">
              <a:lnSpc>
                <a:spcPct val="100000"/>
              </a:lnSpc>
              <a:buFont typeface="Liberation Serif" pitchFamily="18" charset="0"/>
              <a:buChar char="●"/>
            </a:pPr>
            <a:r>
              <a:rPr lang="en-US" sz="2000" u="none" dirty="0" smtClean="0">
                <a:latin typeface="Arial" pitchFamily="34" charset="0"/>
                <a:cs typeface="Arial" pitchFamily="34" charset="0"/>
              </a:rPr>
              <a:t> </a:t>
            </a:r>
            <a:r>
              <a:rPr lang="en-US" sz="2000" b="1" u="none" dirty="0" smtClean="0">
                <a:latin typeface="Arial" pitchFamily="34" charset="0"/>
                <a:cs typeface="Arial" pitchFamily="34" charset="0"/>
              </a:rPr>
              <a:t>Is the SAP platform a “</a:t>
            </a:r>
            <a:r>
              <a:rPr lang="en-US" sz="2000" b="1" u="none" dirty="0" err="1" smtClean="0">
                <a:latin typeface="Arial" pitchFamily="34" charset="0"/>
                <a:cs typeface="Arial" pitchFamily="34" charset="0"/>
              </a:rPr>
              <a:t>blackbox</a:t>
            </a:r>
            <a:r>
              <a:rPr lang="en-US" sz="2000" b="1" u="none" dirty="0" smtClean="0">
                <a:latin typeface="Arial" pitchFamily="34" charset="0"/>
                <a:cs typeface="Arial" pitchFamily="34" charset="0"/>
              </a:rPr>
              <a:t>” for the team?</a:t>
            </a:r>
            <a:r>
              <a:rPr lang="en-US" sz="2000" u="none" dirty="0" smtClean="0">
                <a:latin typeface="Arial" pitchFamily="34" charset="0"/>
                <a:cs typeface="Arial" pitchFamily="34" charset="0"/>
              </a:rPr>
              <a:t> Are you not allowed to look at it? Why?</a:t>
            </a:r>
          </a:p>
          <a:p>
            <a:pPr lvl="1" algn="l">
              <a:lnSpc>
                <a:spcPct val="100000"/>
              </a:lnSpc>
              <a:buFont typeface="Liberation Serif" pitchFamily="18" charset="0"/>
              <a:buChar char="●"/>
            </a:pPr>
            <a:endParaRPr lang="en-US" sz="2000" u="none" dirty="0" smtClean="0">
              <a:latin typeface="Arial" pitchFamily="34" charset="0"/>
              <a:cs typeface="Arial" pitchFamily="34" charset="0"/>
            </a:endParaRPr>
          </a:p>
          <a:p>
            <a:pPr lvl="1" algn="l">
              <a:lnSpc>
                <a:spcPct val="100000"/>
              </a:lnSpc>
              <a:buFont typeface="Liberation Serif" pitchFamily="18" charset="0"/>
              <a:buChar char="●"/>
            </a:pPr>
            <a:r>
              <a:rPr lang="en-US" sz="2000" u="none" dirty="0" smtClean="0">
                <a:latin typeface="Arial" pitchFamily="34" charset="0"/>
                <a:cs typeface="Arial" pitchFamily="34" charset="0"/>
              </a:rPr>
              <a:t> So you are trusting…but, </a:t>
            </a:r>
            <a:r>
              <a:rPr lang="en-US" sz="2000" b="1" u="none" dirty="0" smtClean="0">
                <a:latin typeface="Arial" pitchFamily="34" charset="0"/>
                <a:cs typeface="Arial" pitchFamily="34" charset="0"/>
              </a:rPr>
              <a:t>do you “verify”?</a:t>
            </a:r>
          </a:p>
          <a:p>
            <a:pPr lvl="1" algn="l">
              <a:lnSpc>
                <a:spcPct val="100000"/>
              </a:lnSpc>
              <a:buFont typeface="Liberation Serif" pitchFamily="18" charset="0"/>
              <a:buChar char="●"/>
            </a:pPr>
            <a:endParaRPr lang="en-US" sz="2000" u="none" dirty="0" smtClean="0">
              <a:latin typeface="Arial" pitchFamily="34" charset="0"/>
              <a:cs typeface="Arial" pitchFamily="34" charset="0"/>
            </a:endParaRPr>
          </a:p>
          <a:p>
            <a:pPr lvl="1" algn="l">
              <a:lnSpc>
                <a:spcPct val="100000"/>
              </a:lnSpc>
              <a:buFont typeface="Liberation Serif" pitchFamily="18" charset="0"/>
              <a:buChar char="●"/>
            </a:pPr>
            <a:r>
              <a:rPr lang="en-US" sz="2000" u="none" dirty="0" smtClean="0">
                <a:latin typeface="Arial" pitchFamily="34" charset="0"/>
                <a:cs typeface="Arial" pitchFamily="34" charset="0"/>
              </a:rPr>
              <a:t> Who will be ultimately </a:t>
            </a:r>
            <a:r>
              <a:rPr lang="en-US" sz="2000" b="1" u="none" dirty="0" smtClean="0">
                <a:latin typeface="Arial" pitchFamily="34" charset="0"/>
                <a:cs typeface="Arial" pitchFamily="34" charset="0"/>
              </a:rPr>
              <a:t>responsible if there is a security breach in the SAP platform? </a:t>
            </a:r>
            <a:r>
              <a:rPr lang="en-US" sz="2000" u="none" dirty="0" smtClean="0">
                <a:latin typeface="Arial" pitchFamily="34" charset="0"/>
                <a:cs typeface="Arial" pitchFamily="34" charset="0"/>
              </a:rPr>
              <a:t>What if they exploit a vulnerability known for 5 years?</a:t>
            </a:r>
          </a:p>
          <a:p>
            <a:pPr lvl="1" algn="l">
              <a:lnSpc>
                <a:spcPct val="100000"/>
              </a:lnSpc>
              <a:buFont typeface="Liberation Serif" pitchFamily="18" charset="0"/>
              <a:buChar char="●"/>
            </a:pPr>
            <a:endParaRPr lang="en-US" sz="2000" b="1" u="none" dirty="0" smtClean="0">
              <a:latin typeface="Arial" pitchFamily="34" charset="0"/>
              <a:cs typeface="Arial" pitchFamily="34" charset="0"/>
            </a:endParaRPr>
          </a:p>
          <a:p>
            <a:pPr lvl="1" algn="l">
              <a:lnSpc>
                <a:spcPct val="100000"/>
              </a:lnSpc>
              <a:buFont typeface="Liberation Serif" pitchFamily="18" charset="0"/>
              <a:buChar char="●"/>
            </a:pPr>
            <a:r>
              <a:rPr lang="en-US" sz="2000" b="1" u="none" dirty="0" smtClean="0">
                <a:latin typeface="Arial" pitchFamily="34" charset="0"/>
                <a:cs typeface="Arial" pitchFamily="34" charset="0"/>
              </a:rPr>
              <a:t> </a:t>
            </a:r>
            <a:r>
              <a:rPr lang="en-US" sz="2000" u="none" dirty="0" smtClean="0">
                <a:latin typeface="Arial" pitchFamily="34" charset="0"/>
                <a:cs typeface="Arial" pitchFamily="34" charset="0"/>
              </a:rPr>
              <a:t>What makes SAP so different, for you not to </a:t>
            </a:r>
            <a:r>
              <a:rPr lang="en-US" sz="2000" b="1" u="none" dirty="0" smtClean="0">
                <a:latin typeface="Arial" pitchFamily="34" charset="0"/>
                <a:cs typeface="Arial" pitchFamily="34" charset="0"/>
              </a:rPr>
              <a:t>be in control </a:t>
            </a:r>
            <a:r>
              <a:rPr lang="en-US" sz="2000" u="none" dirty="0" smtClean="0">
                <a:latin typeface="Arial" pitchFamily="34" charset="0"/>
                <a:cs typeface="Arial" pitchFamily="34" charset="0"/>
              </a:rPr>
              <a:t>of it? </a:t>
            </a:r>
            <a:endParaRPr lang="en-US" sz="2000" b="1" u="none" dirty="0" smtClean="0">
              <a:latin typeface="Arial" pitchFamily="34" charset="0"/>
              <a:cs typeface="Arial" pitchFamily="34" charset="0"/>
            </a:endParaRPr>
          </a:p>
          <a:p>
            <a:pPr lvl="1" algn="l">
              <a:buFont typeface="Liberation Serif" pitchFamily="18" charset="0"/>
              <a:buChar char="●"/>
            </a:pPr>
            <a:endParaRPr lang="en-US" sz="2000" u="none" dirty="0" smtClean="0">
              <a:latin typeface="Arial" pitchFamily="34" charset="0"/>
              <a:cs typeface="Arial" pitchFamily="34" charset="0"/>
            </a:endParaRPr>
          </a:p>
          <a:p>
            <a:pPr algn="l">
              <a:buFont typeface="Liberation Serif" pitchFamily="18" charset="0"/>
              <a:buChar char="●"/>
            </a:pPr>
            <a:endParaRPr lang="en-US" sz="1800" b="1" u="none" dirty="0">
              <a:latin typeface="Arial" pitchFamily="34" charset="0"/>
              <a:cs typeface="Arial" pitchFamily="34" charset="0"/>
            </a:endParaRPr>
          </a:p>
        </p:txBody>
      </p:sp>
      <p:sp>
        <p:nvSpPr>
          <p:cNvPr id="26631"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08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085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7085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7085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7085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0853" grpId="0" build="p" bldLvl="5"/>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1"/>
          <p:cNvSpPr>
            <a:spLocks noGrp="1"/>
          </p:cNvSpPr>
          <p:nvPr>
            <p:ph type="ftr" sz="quarter" idx="10"/>
          </p:nvPr>
        </p:nvSpPr>
        <p:spPr/>
        <p:txBody>
          <a:bodyPr/>
          <a:lstStyle/>
          <a:p>
            <a:r>
              <a:rPr lang="es-ES" smtClean="0"/>
              <a:t>Attacks to SAP Web Applications</a:t>
            </a:r>
          </a:p>
        </p:txBody>
      </p:sp>
      <p:sp>
        <p:nvSpPr>
          <p:cNvPr id="1755138" name="Rectangle 2"/>
          <p:cNvSpPr>
            <a:spLocks noChangeArrowheads="1"/>
          </p:cNvSpPr>
          <p:nvPr/>
        </p:nvSpPr>
        <p:spPr bwMode="auto">
          <a:xfrm>
            <a:off x="858838" y="2598738"/>
            <a:ext cx="7313612" cy="1406525"/>
          </a:xfrm>
          <a:prstGeom prst="rect">
            <a:avLst/>
          </a:prstGeom>
          <a:noFill/>
          <a:ln w="12700">
            <a:noFill/>
            <a:miter lim="800000"/>
            <a:headEnd/>
            <a:tailEnd/>
          </a:ln>
          <a:effectLst/>
        </p:spPr>
        <p:txBody>
          <a:bodyPr lIns="90488" tIns="44450" rIns="90488" bIns="44450"/>
          <a:lstStyle/>
          <a:p>
            <a:pPr marL="342900" indent="-342900" algn="ctr">
              <a:lnSpc>
                <a:spcPct val="100000"/>
              </a:lnSpc>
              <a:spcBef>
                <a:spcPct val="20000"/>
              </a:spcBef>
              <a:buClr>
                <a:srgbClr val="00DFCA"/>
              </a:buClr>
              <a:buSzPct val="75000"/>
              <a:buFont typeface="Arial Black" pitchFamily="34" charset="0"/>
              <a:buNone/>
              <a:defRPr/>
            </a:pPr>
            <a:r>
              <a:rPr lang="en-US" sz="6000" u="none" dirty="0">
                <a:effectLst>
                  <a:outerShdw blurRad="38100" dist="38100" dir="2700000" algn="tl">
                    <a:srgbClr val="C0C0C0"/>
                  </a:outerShdw>
                </a:effectLst>
                <a:latin typeface="Arial" pitchFamily="34" charset="0"/>
              </a:rPr>
              <a:t>Conclusions</a:t>
            </a:r>
          </a:p>
          <a:p>
            <a:pPr marL="342900" indent="-342900" algn="ctr">
              <a:lnSpc>
                <a:spcPct val="100000"/>
              </a:lnSpc>
              <a:spcBef>
                <a:spcPct val="20000"/>
              </a:spcBef>
              <a:buClr>
                <a:srgbClr val="00DFCA"/>
              </a:buClr>
              <a:buSzPct val="75000"/>
              <a:buFont typeface="Arial Black" pitchFamily="34" charset="0"/>
              <a:buNone/>
              <a:defRPr/>
            </a:pPr>
            <a:endParaRPr lang="en-US" sz="1200" u="none" dirty="0">
              <a:effectLst>
                <a:outerShdw blurRad="38100" dist="38100" dir="2700000" algn="tl">
                  <a:srgbClr val="C0C0C0"/>
                </a:outerShdw>
              </a:effectLst>
              <a:latin typeface="Arial" pitchFamily="34" charset="0"/>
            </a:endParaRPr>
          </a:p>
        </p:txBody>
      </p:sp>
      <p:sp>
        <p:nvSpPr>
          <p:cNvPr id="29700"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1"/>
          <p:cNvSpPr>
            <a:spLocks noGrp="1"/>
          </p:cNvSpPr>
          <p:nvPr>
            <p:ph type="ftr" sz="quarter" idx="10"/>
          </p:nvPr>
        </p:nvSpPr>
        <p:spPr/>
        <p:txBody>
          <a:bodyPr/>
          <a:lstStyle/>
          <a:p>
            <a:r>
              <a:rPr lang="es-ES" smtClean="0"/>
              <a:t>Attacks to SAP Web Applications</a:t>
            </a:r>
          </a:p>
        </p:txBody>
      </p:sp>
      <p:sp>
        <p:nvSpPr>
          <p:cNvPr id="30723"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30724"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30725" name="Rectangle 4"/>
          <p:cNvSpPr>
            <a:spLocks noChangeArrowheads="1"/>
          </p:cNvSpPr>
          <p:nvPr/>
        </p:nvSpPr>
        <p:spPr bwMode="auto">
          <a:xfrm>
            <a:off x="309563" y="606425"/>
            <a:ext cx="2954337" cy="738188"/>
          </a:xfrm>
          <a:prstGeom prst="rect">
            <a:avLst/>
          </a:prstGeom>
          <a:noFill/>
          <a:ln w="38100">
            <a:noFill/>
            <a:miter lim="800000"/>
            <a:headEnd/>
            <a:tailEnd/>
          </a:ln>
        </p:spPr>
        <p:txBody>
          <a:bodyPr wrap="none">
            <a:spAutoFit/>
          </a:bodyPr>
          <a:lstStyle/>
          <a:p>
            <a:pPr algn="l">
              <a:buFont typeface="Math1" charset="0"/>
              <a:buNone/>
            </a:pPr>
            <a:r>
              <a:rPr lang="en-US" sz="3600" b="1" u="none">
                <a:solidFill>
                  <a:srgbClr val="FF8939"/>
                </a:solidFill>
                <a:latin typeface="Arial" pitchFamily="34" charset="0"/>
              </a:rPr>
              <a:t>Conclusions</a:t>
            </a:r>
          </a:p>
        </p:txBody>
      </p:sp>
      <p:sp>
        <p:nvSpPr>
          <p:cNvPr id="30726"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30727"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814535" name="Text Box 7"/>
          <p:cNvSpPr txBox="1">
            <a:spLocks noChangeAspect="1" noChangeArrowheads="1"/>
          </p:cNvSpPr>
          <p:nvPr/>
        </p:nvSpPr>
        <p:spPr bwMode="auto">
          <a:xfrm>
            <a:off x="395288" y="1340768"/>
            <a:ext cx="8748712" cy="3785652"/>
          </a:xfrm>
          <a:prstGeom prst="rect">
            <a:avLst/>
          </a:prstGeom>
          <a:noFill/>
          <a:ln w="9525">
            <a:noFill/>
            <a:miter lim="800000"/>
            <a:headEnd/>
            <a:tailEnd/>
          </a:ln>
        </p:spPr>
        <p:txBody>
          <a:bodyPr wrap="square">
            <a:spAutoFit/>
          </a:bodyPr>
          <a:lstStyle/>
          <a:p>
            <a:pPr algn="l">
              <a:lnSpc>
                <a:spcPct val="100000"/>
              </a:lnSpc>
              <a:buFont typeface="Liberation Serif" pitchFamily="18" charset="0"/>
              <a:buChar char="●"/>
            </a:pPr>
            <a:r>
              <a:rPr lang="en-US" sz="2000" u="none" dirty="0">
                <a:latin typeface="Arial" pitchFamily="34" charset="0"/>
                <a:cs typeface="Arial" pitchFamily="34" charset="0"/>
              </a:rPr>
              <a:t> </a:t>
            </a:r>
            <a:r>
              <a:rPr lang="en-US" sz="2000" b="1" u="none" dirty="0">
                <a:latin typeface="Arial" pitchFamily="34" charset="0"/>
                <a:cs typeface="Arial" pitchFamily="34" charset="0"/>
              </a:rPr>
              <a:t>Segregation of Duties controls </a:t>
            </a:r>
            <a:r>
              <a:rPr lang="en-US" sz="2000" u="none" dirty="0">
                <a:latin typeface="Arial" pitchFamily="34" charset="0"/>
                <a:cs typeface="Arial" pitchFamily="34" charset="0"/>
              </a:rPr>
              <a:t>are necessary, </a:t>
            </a:r>
            <a:r>
              <a:rPr lang="en-US" sz="2000" b="1" u="none" dirty="0">
                <a:latin typeface="Arial" pitchFamily="34" charset="0"/>
                <a:cs typeface="Arial" pitchFamily="34" charset="0"/>
              </a:rPr>
              <a:t>but not enough!</a:t>
            </a:r>
            <a:r>
              <a:rPr lang="en-US" sz="2000" u="none" dirty="0">
                <a:latin typeface="Arial" pitchFamily="34" charset="0"/>
                <a:cs typeface="Arial" pitchFamily="34" charset="0"/>
              </a:rPr>
              <a:t> </a:t>
            </a:r>
            <a:endParaRPr lang="en-US" sz="2000" u="none" dirty="0" smtClean="0">
              <a:latin typeface="Arial" pitchFamily="34" charset="0"/>
              <a:cs typeface="Arial" pitchFamily="34" charset="0"/>
            </a:endParaRPr>
          </a:p>
          <a:p>
            <a:pPr algn="l">
              <a:lnSpc>
                <a:spcPct val="100000"/>
              </a:lnSpc>
              <a:buFont typeface="Liberation Serif" pitchFamily="18" charset="0"/>
              <a:buChar char="●"/>
            </a:pPr>
            <a:endParaRPr lang="en-US" sz="2000" u="none" dirty="0" smtClean="0">
              <a:latin typeface="Arial" pitchFamily="34" charset="0"/>
              <a:cs typeface="Arial" pitchFamily="34" charset="0"/>
            </a:endParaRPr>
          </a:p>
          <a:p>
            <a:pPr algn="l">
              <a:lnSpc>
                <a:spcPct val="100000"/>
              </a:lnSpc>
              <a:buFont typeface="Liberation Serif" pitchFamily="18" charset="0"/>
              <a:buChar char="●"/>
            </a:pPr>
            <a:r>
              <a:rPr lang="en-US" sz="2000" u="none" dirty="0" smtClean="0">
                <a:latin typeface="Arial" pitchFamily="34" charset="0"/>
                <a:cs typeface="Arial" pitchFamily="34" charset="0"/>
              </a:rPr>
              <a:t> The </a:t>
            </a:r>
            <a:r>
              <a:rPr lang="en-US" sz="2000" u="none" dirty="0">
                <a:latin typeface="Arial" pitchFamily="34" charset="0"/>
                <a:cs typeface="Arial" pitchFamily="34" charset="0"/>
              </a:rPr>
              <a:t>SAP infrastructure can be exposed to </a:t>
            </a:r>
            <a:r>
              <a:rPr lang="en-US" sz="2000" b="1" u="none" dirty="0">
                <a:latin typeface="Arial" pitchFamily="34" charset="0"/>
                <a:cs typeface="Arial" pitchFamily="34" charset="0"/>
              </a:rPr>
              <a:t>technical security vulnerabilities </a:t>
            </a:r>
            <a:r>
              <a:rPr lang="en-US" sz="2000" u="none" dirty="0">
                <a:latin typeface="Arial" pitchFamily="34" charset="0"/>
                <a:cs typeface="Arial" pitchFamily="34" charset="0"/>
              </a:rPr>
              <a:t>that, if exploited, would enable </a:t>
            </a:r>
            <a:r>
              <a:rPr lang="en-US" sz="2000" b="1" u="none" dirty="0">
                <a:latin typeface="Arial" pitchFamily="34" charset="0"/>
                <a:cs typeface="Arial" pitchFamily="34" charset="0"/>
              </a:rPr>
              <a:t>espionage, sabotage </a:t>
            </a:r>
            <a:r>
              <a:rPr lang="en-US" sz="2000" u="none" dirty="0">
                <a:latin typeface="Arial" pitchFamily="34" charset="0"/>
                <a:cs typeface="Arial" pitchFamily="34" charset="0"/>
              </a:rPr>
              <a:t>and</a:t>
            </a:r>
            <a:r>
              <a:rPr lang="en-US" sz="2000" b="1" u="none" dirty="0">
                <a:latin typeface="Arial" pitchFamily="34" charset="0"/>
                <a:cs typeface="Arial" pitchFamily="34" charset="0"/>
              </a:rPr>
              <a:t> financial fraud</a:t>
            </a:r>
            <a:r>
              <a:rPr lang="en-US" sz="2000" u="none" dirty="0">
                <a:latin typeface="Arial" pitchFamily="34" charset="0"/>
                <a:cs typeface="Arial" pitchFamily="34" charset="0"/>
              </a:rPr>
              <a:t> attacks. </a:t>
            </a:r>
            <a:r>
              <a:rPr lang="en-US" sz="2000" u="none" dirty="0" smtClean="0">
                <a:latin typeface="Arial" pitchFamily="34" charset="0"/>
                <a:cs typeface="Arial" pitchFamily="34" charset="0"/>
              </a:rPr>
              <a:t>The </a:t>
            </a:r>
            <a:r>
              <a:rPr lang="en-US" sz="2000" u="none" dirty="0">
                <a:latin typeface="Arial" pitchFamily="34" charset="0"/>
                <a:cs typeface="Arial" pitchFamily="34" charset="0"/>
              </a:rPr>
              <a:t>risk level in this matter is higher, </a:t>
            </a:r>
            <a:r>
              <a:rPr lang="en-US" sz="2000" b="1" u="none" dirty="0">
                <a:latin typeface="Arial" pitchFamily="34" charset="0"/>
                <a:cs typeface="Arial" pitchFamily="34" charset="0"/>
              </a:rPr>
              <a:t>as attackers do not even need a user account in the system</a:t>
            </a:r>
            <a:r>
              <a:rPr lang="en-US" sz="2000" b="1" u="none" dirty="0" smtClean="0">
                <a:latin typeface="Arial" pitchFamily="34" charset="0"/>
                <a:cs typeface="Arial" pitchFamily="34" charset="0"/>
              </a:rPr>
              <a:t>!</a:t>
            </a:r>
          </a:p>
          <a:p>
            <a:pPr algn="l">
              <a:lnSpc>
                <a:spcPct val="100000"/>
              </a:lnSpc>
              <a:buFont typeface="Liberation Serif" pitchFamily="18" charset="0"/>
              <a:buChar char="●"/>
            </a:pPr>
            <a:endParaRPr lang="en-US" sz="2000" b="1" u="none" dirty="0" smtClean="0">
              <a:latin typeface="Arial" pitchFamily="34" charset="0"/>
              <a:cs typeface="Arial" pitchFamily="34" charset="0"/>
            </a:endParaRPr>
          </a:p>
          <a:p>
            <a:pPr algn="l">
              <a:lnSpc>
                <a:spcPct val="100000"/>
              </a:lnSpc>
              <a:buFont typeface="Liberation Serif" pitchFamily="18" charset="0"/>
              <a:buChar char="●"/>
            </a:pPr>
            <a:r>
              <a:rPr lang="en-US" sz="2000" b="1" u="none" dirty="0" smtClean="0">
                <a:latin typeface="Arial" pitchFamily="34" charset="0"/>
                <a:cs typeface="Arial" pitchFamily="34" charset="0"/>
              </a:rPr>
              <a:t> </a:t>
            </a:r>
            <a:r>
              <a:rPr lang="en-US" sz="2000" u="none" dirty="0" smtClean="0">
                <a:latin typeface="Arial" pitchFamily="34" charset="0"/>
                <a:cs typeface="Arial" pitchFamily="34" charset="0"/>
              </a:rPr>
              <a:t>The number of SAP security notes have dramatically increased over the last years. </a:t>
            </a:r>
            <a:r>
              <a:rPr lang="en-US" sz="2000" b="1" u="none" dirty="0" smtClean="0">
                <a:latin typeface="Arial" pitchFamily="34" charset="0"/>
                <a:cs typeface="Arial" pitchFamily="34" charset="0"/>
              </a:rPr>
              <a:t>Customers are not catching-up. </a:t>
            </a:r>
          </a:p>
          <a:p>
            <a:pPr algn="l">
              <a:lnSpc>
                <a:spcPct val="100000"/>
              </a:lnSpc>
              <a:buFont typeface="Liberation Serif" pitchFamily="18" charset="0"/>
              <a:buChar char="●"/>
            </a:pPr>
            <a:endParaRPr lang="en-US" sz="2000" b="1" u="none" dirty="0" smtClean="0">
              <a:latin typeface="Arial" pitchFamily="34" charset="0"/>
              <a:cs typeface="Arial" pitchFamily="34" charset="0"/>
            </a:endParaRPr>
          </a:p>
          <a:p>
            <a:pPr algn="l">
              <a:lnSpc>
                <a:spcPct val="100000"/>
              </a:lnSpc>
              <a:buFont typeface="Liberation Serif" pitchFamily="18" charset="0"/>
              <a:buChar char="●"/>
            </a:pPr>
            <a:r>
              <a:rPr lang="en-US" sz="2000" b="1" u="none" dirty="0" smtClean="0">
                <a:latin typeface="Arial" pitchFamily="34" charset="0"/>
                <a:cs typeface="Arial" pitchFamily="34" charset="0"/>
              </a:rPr>
              <a:t> </a:t>
            </a:r>
            <a:r>
              <a:rPr lang="en-US" sz="2000" u="none" dirty="0" smtClean="0">
                <a:latin typeface="Arial" pitchFamily="34" charset="0"/>
                <a:cs typeface="Arial" pitchFamily="34" charset="0"/>
              </a:rPr>
              <a:t>Many companies state “our SAP system has not been hacked”, but they do not even have the basic auditing features enabled! </a:t>
            </a:r>
            <a:r>
              <a:rPr lang="en-US" sz="2000" b="1" u="none" dirty="0" smtClean="0">
                <a:latin typeface="Arial" pitchFamily="34" charset="0"/>
                <a:cs typeface="Arial" pitchFamily="34" charset="0"/>
              </a:rPr>
              <a:t>How do they know?</a:t>
            </a:r>
          </a:p>
        </p:txBody>
      </p:sp>
      <p:sp>
        <p:nvSpPr>
          <p:cNvPr id="30729"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45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145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1453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145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453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1"/>
          <p:cNvSpPr>
            <a:spLocks noGrp="1"/>
          </p:cNvSpPr>
          <p:nvPr>
            <p:ph type="ftr" sz="quarter" idx="10"/>
          </p:nvPr>
        </p:nvSpPr>
        <p:spPr/>
        <p:txBody>
          <a:bodyPr/>
          <a:lstStyle/>
          <a:p>
            <a:r>
              <a:rPr lang="es-ES" smtClean="0"/>
              <a:t>Attacks to SAP Web Applications</a:t>
            </a:r>
          </a:p>
        </p:txBody>
      </p:sp>
      <p:sp>
        <p:nvSpPr>
          <p:cNvPr id="31747" name="Rectangle 2"/>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31748" name="Rectangle 3"/>
          <p:cNvSpPr>
            <a:spLocks noChangeArrowheads="1"/>
          </p:cNvSpPr>
          <p:nvPr/>
        </p:nvSpPr>
        <p:spPr bwMode="auto">
          <a:xfrm>
            <a:off x="4481513" y="30480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31749" name="Rectangle 4"/>
          <p:cNvSpPr>
            <a:spLocks noChangeArrowheads="1"/>
          </p:cNvSpPr>
          <p:nvPr/>
        </p:nvSpPr>
        <p:spPr bwMode="auto">
          <a:xfrm>
            <a:off x="309563" y="606425"/>
            <a:ext cx="2954337" cy="738188"/>
          </a:xfrm>
          <a:prstGeom prst="rect">
            <a:avLst/>
          </a:prstGeom>
          <a:noFill/>
          <a:ln w="38100">
            <a:noFill/>
            <a:miter lim="800000"/>
            <a:headEnd/>
            <a:tailEnd/>
          </a:ln>
        </p:spPr>
        <p:txBody>
          <a:bodyPr wrap="none">
            <a:spAutoFit/>
          </a:bodyPr>
          <a:lstStyle/>
          <a:p>
            <a:pPr algn="l">
              <a:buFont typeface="Math1" charset="0"/>
              <a:buNone/>
            </a:pPr>
            <a:r>
              <a:rPr lang="en-US" sz="3600" b="1" u="none">
                <a:solidFill>
                  <a:srgbClr val="FF8939"/>
                </a:solidFill>
                <a:latin typeface="Arial" pitchFamily="34" charset="0"/>
              </a:rPr>
              <a:t>Conclusions</a:t>
            </a:r>
          </a:p>
        </p:txBody>
      </p:sp>
      <p:sp>
        <p:nvSpPr>
          <p:cNvPr id="31750" name="Rectangle 5"/>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31751" name="Rectangle 6"/>
          <p:cNvSpPr>
            <a:spLocks noChangeArrowheads="1"/>
          </p:cNvSpPr>
          <p:nvPr/>
        </p:nvSpPr>
        <p:spPr bwMode="auto">
          <a:xfrm>
            <a:off x="4481513" y="4775200"/>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814535" name="Text Box 7"/>
          <p:cNvSpPr txBox="1">
            <a:spLocks noChangeAspect="1" noChangeArrowheads="1"/>
          </p:cNvSpPr>
          <p:nvPr/>
        </p:nvSpPr>
        <p:spPr bwMode="auto">
          <a:xfrm>
            <a:off x="395288" y="1375603"/>
            <a:ext cx="8569325" cy="4093428"/>
          </a:xfrm>
          <a:prstGeom prst="rect">
            <a:avLst/>
          </a:prstGeom>
          <a:noFill/>
          <a:ln w="9525">
            <a:noFill/>
            <a:miter lim="800000"/>
            <a:headEnd/>
            <a:tailEnd/>
          </a:ln>
        </p:spPr>
        <p:txBody>
          <a:bodyPr>
            <a:spAutoFit/>
          </a:bodyPr>
          <a:lstStyle/>
          <a:p>
            <a:pPr algn="l">
              <a:lnSpc>
                <a:spcPct val="100000"/>
              </a:lnSpc>
              <a:buFont typeface="Liberation Serif" pitchFamily="18" charset="0"/>
              <a:buChar char="●"/>
            </a:pPr>
            <a:r>
              <a:rPr lang="en-US" sz="2000" b="1" u="none" dirty="0" smtClean="0">
                <a:latin typeface="Arial" pitchFamily="34" charset="0"/>
                <a:cs typeface="Arial" pitchFamily="34" charset="0"/>
              </a:rPr>
              <a:t> Many SAP systems are connected to the Internet, and exposing sensitive services beyond Web applications. </a:t>
            </a:r>
            <a:r>
              <a:rPr lang="en-US" sz="2000" u="none" dirty="0" smtClean="0">
                <a:latin typeface="Arial" pitchFamily="34" charset="0"/>
                <a:cs typeface="Arial" pitchFamily="34" charset="0"/>
              </a:rPr>
              <a:t>Furthermore, the internal network is usually not properly segmented. </a:t>
            </a:r>
          </a:p>
          <a:p>
            <a:pPr algn="l">
              <a:lnSpc>
                <a:spcPct val="100000"/>
              </a:lnSpc>
              <a:buNone/>
            </a:pPr>
            <a:endParaRPr lang="en-US" sz="2000" b="1" u="none" dirty="0" smtClean="0">
              <a:latin typeface="Arial" pitchFamily="34" charset="0"/>
              <a:cs typeface="Arial" pitchFamily="34" charset="0"/>
            </a:endParaRPr>
          </a:p>
          <a:p>
            <a:pPr algn="l">
              <a:lnSpc>
                <a:spcPct val="100000"/>
              </a:lnSpc>
              <a:buFont typeface="Liberation Serif" pitchFamily="18" charset="0"/>
              <a:buChar char="●"/>
            </a:pPr>
            <a:r>
              <a:rPr lang="en-US" sz="2000" b="1" u="none" dirty="0" smtClean="0">
                <a:latin typeface="Arial" pitchFamily="34" charset="0"/>
                <a:cs typeface="Arial" pitchFamily="34" charset="0"/>
              </a:rPr>
              <a:t> SAP </a:t>
            </a:r>
            <a:r>
              <a:rPr lang="en-US" sz="2000" b="1" u="none" dirty="0">
                <a:latin typeface="Arial" pitchFamily="34" charset="0"/>
                <a:cs typeface="Arial" pitchFamily="34" charset="0"/>
              </a:rPr>
              <a:t>is taking important steps into increasing the security of its customers’</a:t>
            </a:r>
            <a:r>
              <a:rPr lang="en-US" sz="2000" u="none" dirty="0">
                <a:latin typeface="Arial" pitchFamily="34" charset="0"/>
                <a:cs typeface="Arial" pitchFamily="34" charset="0"/>
              </a:rPr>
              <a:t> </a:t>
            </a:r>
            <a:r>
              <a:rPr lang="en-US" sz="2000" b="1" u="none" dirty="0">
                <a:latin typeface="Arial" pitchFamily="34" charset="0"/>
                <a:cs typeface="Arial" pitchFamily="34" charset="0"/>
              </a:rPr>
              <a:t>systems</a:t>
            </a:r>
            <a:r>
              <a:rPr lang="en-US" sz="2000" u="none" dirty="0">
                <a:latin typeface="Arial" pitchFamily="34" charset="0"/>
                <a:cs typeface="Arial" pitchFamily="34" charset="0"/>
              </a:rPr>
              <a:t> (security guides, regular patches, new standards).</a:t>
            </a:r>
          </a:p>
          <a:p>
            <a:pPr algn="l">
              <a:lnSpc>
                <a:spcPct val="100000"/>
              </a:lnSpc>
              <a:buFont typeface="Liberation Serif" pitchFamily="18" charset="0"/>
              <a:buChar char="●"/>
            </a:pPr>
            <a:endParaRPr lang="en-US" sz="2000" u="none" dirty="0">
              <a:latin typeface="Arial" pitchFamily="34" charset="0"/>
              <a:cs typeface="Arial" pitchFamily="34" charset="0"/>
            </a:endParaRPr>
          </a:p>
          <a:p>
            <a:pPr algn="l">
              <a:lnSpc>
                <a:spcPct val="100000"/>
              </a:lnSpc>
              <a:buFont typeface="Liberation Serif" pitchFamily="18" charset="0"/>
              <a:buChar char="●"/>
            </a:pPr>
            <a:r>
              <a:rPr lang="en-US" sz="2000" u="none" dirty="0">
                <a:latin typeface="Arial" pitchFamily="34" charset="0"/>
                <a:cs typeface="Arial" pitchFamily="34" charset="0"/>
              </a:rPr>
              <a:t> </a:t>
            </a:r>
            <a:r>
              <a:rPr lang="en-US" sz="2000" u="none" dirty="0" smtClean="0">
                <a:latin typeface="Arial" pitchFamily="34" charset="0"/>
                <a:cs typeface="Arial" pitchFamily="34" charset="0"/>
              </a:rPr>
              <a:t>While “The Business” may work on the security of the platform</a:t>
            </a:r>
            <a:r>
              <a:rPr lang="en-US" sz="2000" b="1" u="none" dirty="0" smtClean="0">
                <a:latin typeface="Arial" pitchFamily="34" charset="0"/>
                <a:cs typeface="Arial" pitchFamily="34" charset="0"/>
              </a:rPr>
              <a:t>, it’s the responsibility of Information Security to verify that they are doing their job correctly</a:t>
            </a:r>
            <a:r>
              <a:rPr lang="en-US" sz="2000" u="none" dirty="0" smtClean="0">
                <a:latin typeface="Arial" pitchFamily="34" charset="0"/>
                <a:cs typeface="Arial" pitchFamily="34" charset="0"/>
              </a:rPr>
              <a:t>.</a:t>
            </a:r>
          </a:p>
          <a:p>
            <a:pPr algn="l">
              <a:lnSpc>
                <a:spcPct val="100000"/>
              </a:lnSpc>
              <a:buFont typeface="Liberation Serif" pitchFamily="18" charset="0"/>
              <a:buChar char="●"/>
            </a:pPr>
            <a:endParaRPr lang="en-US" sz="2000" u="none" dirty="0" smtClean="0">
              <a:latin typeface="Arial" pitchFamily="34" charset="0"/>
              <a:cs typeface="Arial" pitchFamily="34" charset="0"/>
            </a:endParaRPr>
          </a:p>
          <a:p>
            <a:pPr algn="l">
              <a:lnSpc>
                <a:spcPct val="100000"/>
              </a:lnSpc>
              <a:buFont typeface="Liberation Serif" pitchFamily="18" charset="0"/>
              <a:buChar char="●"/>
            </a:pPr>
            <a:r>
              <a:rPr lang="en-US" sz="2000" u="none" dirty="0" smtClean="0">
                <a:latin typeface="Arial" pitchFamily="34" charset="0"/>
                <a:cs typeface="Arial" pitchFamily="34" charset="0"/>
              </a:rPr>
              <a:t> If our business-critical infrastructure is hacked by exploiting a 5-year-old vulnerability, </a:t>
            </a:r>
            <a:r>
              <a:rPr lang="en-US" sz="2000" b="1" u="none" dirty="0" smtClean="0">
                <a:latin typeface="Arial" pitchFamily="34" charset="0"/>
                <a:cs typeface="Arial" pitchFamily="34" charset="0"/>
              </a:rPr>
              <a:t>we are clearly doing something wrong</a:t>
            </a:r>
            <a:r>
              <a:rPr lang="en-US" sz="2000" u="none" dirty="0" smtClean="0">
                <a:latin typeface="Arial" pitchFamily="34" charset="0"/>
                <a:cs typeface="Arial" pitchFamily="34" charset="0"/>
              </a:rPr>
              <a:t>. </a:t>
            </a:r>
            <a:endParaRPr lang="en-US" sz="2000" u="none" dirty="0">
              <a:latin typeface="Arial" pitchFamily="34" charset="0"/>
              <a:cs typeface="Arial" pitchFamily="34" charset="0"/>
            </a:endParaRPr>
          </a:p>
        </p:txBody>
      </p:sp>
      <p:sp>
        <p:nvSpPr>
          <p:cNvPr id="31753"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45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145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1453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145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453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1"/>
          <p:cNvSpPr>
            <a:spLocks noGrp="1"/>
          </p:cNvSpPr>
          <p:nvPr>
            <p:ph type="ftr" sz="quarter" idx="10"/>
          </p:nvPr>
        </p:nvSpPr>
        <p:spPr/>
        <p:txBody>
          <a:bodyPr/>
          <a:lstStyle/>
          <a:p>
            <a:r>
              <a:rPr lang="es-ES" smtClean="0"/>
              <a:t>Attacks to SAP Web Applications</a:t>
            </a:r>
          </a:p>
        </p:txBody>
      </p:sp>
      <p:sp>
        <p:nvSpPr>
          <p:cNvPr id="539650" name="Rectangle 2"/>
          <p:cNvSpPr>
            <a:spLocks noChangeArrowheads="1"/>
          </p:cNvSpPr>
          <p:nvPr/>
        </p:nvSpPr>
        <p:spPr bwMode="auto">
          <a:xfrm>
            <a:off x="1979613" y="2492375"/>
            <a:ext cx="5334000" cy="2705100"/>
          </a:xfrm>
          <a:prstGeom prst="rect">
            <a:avLst/>
          </a:prstGeom>
          <a:noFill/>
          <a:ln w="12700">
            <a:noFill/>
            <a:miter lim="800000"/>
            <a:headEnd/>
            <a:tailEnd/>
          </a:ln>
          <a:effectLst/>
        </p:spPr>
        <p:txBody>
          <a:bodyPr lIns="90488" tIns="44450" rIns="90488" bIns="44450"/>
          <a:lstStyle/>
          <a:p>
            <a:pPr marL="342900" indent="-342900" algn="ctr">
              <a:lnSpc>
                <a:spcPct val="100000"/>
              </a:lnSpc>
              <a:spcBef>
                <a:spcPct val="20000"/>
              </a:spcBef>
              <a:buClr>
                <a:srgbClr val="00DFCA"/>
              </a:buClr>
              <a:buSzPct val="75000"/>
              <a:buFont typeface="Arial Black" pitchFamily="34" charset="0"/>
              <a:buNone/>
              <a:defRPr/>
            </a:pPr>
            <a:r>
              <a:rPr lang="en-US" sz="6000" u="none" dirty="0">
                <a:effectLst>
                  <a:outerShdw blurRad="38100" dist="38100" dir="2700000" algn="tl">
                    <a:srgbClr val="C0C0C0"/>
                  </a:outerShdw>
                </a:effectLst>
                <a:latin typeface="Arial" pitchFamily="34" charset="0"/>
              </a:rPr>
              <a:t>Questions?</a:t>
            </a:r>
          </a:p>
          <a:p>
            <a:pPr marL="342900" indent="-342900" algn="ctr">
              <a:lnSpc>
                <a:spcPct val="100000"/>
              </a:lnSpc>
              <a:spcBef>
                <a:spcPct val="20000"/>
              </a:spcBef>
              <a:buClr>
                <a:srgbClr val="00DFCA"/>
              </a:buClr>
              <a:buSzPct val="75000"/>
              <a:buFont typeface="Arial Black" pitchFamily="34" charset="0"/>
              <a:buNone/>
              <a:defRPr/>
            </a:pPr>
            <a:r>
              <a:rPr lang="en-US" sz="2000" u="none" dirty="0">
                <a:effectLst>
                  <a:outerShdw blurRad="38100" dist="38100" dir="2700000" algn="tl">
                    <a:srgbClr val="C0C0C0"/>
                  </a:outerShdw>
                </a:effectLst>
                <a:latin typeface="Arial" pitchFamily="34" charset="0"/>
                <a:hlinkClick r:id="rId3"/>
              </a:rPr>
              <a:t>mnunez@onapsis.com</a:t>
            </a:r>
            <a:endParaRPr lang="en-US" sz="2000" u="none" dirty="0">
              <a:effectLst>
                <a:outerShdw blurRad="38100" dist="38100" dir="2700000" algn="tl">
                  <a:srgbClr val="C0C0C0"/>
                </a:outerShdw>
              </a:effectLst>
              <a:latin typeface="Arial" pitchFamily="34" charset="0"/>
            </a:endParaRPr>
          </a:p>
          <a:p>
            <a:pPr marL="342900" indent="-342900" algn="ctr">
              <a:lnSpc>
                <a:spcPct val="100000"/>
              </a:lnSpc>
              <a:spcBef>
                <a:spcPct val="20000"/>
              </a:spcBef>
              <a:buClr>
                <a:srgbClr val="00DFCA"/>
              </a:buClr>
              <a:buSzPct val="75000"/>
              <a:buFont typeface="Arial Black" pitchFamily="34" charset="0"/>
              <a:buNone/>
              <a:defRPr/>
            </a:pPr>
            <a:r>
              <a:rPr lang="en-US" sz="2000" u="none" dirty="0">
                <a:effectLst>
                  <a:outerShdw blurRad="38100" dist="38100" dir="2700000" algn="tl">
                    <a:srgbClr val="C0C0C0"/>
                  </a:outerShdw>
                </a:effectLst>
                <a:latin typeface="Arial" pitchFamily="34" charset="0"/>
              </a:rPr>
              <a:t>@</a:t>
            </a:r>
            <a:r>
              <a:rPr lang="en-US" sz="2000" u="none" dirty="0" err="1">
                <a:effectLst>
                  <a:outerShdw blurRad="38100" dist="38100" dir="2700000" algn="tl">
                    <a:srgbClr val="C0C0C0"/>
                  </a:outerShdw>
                </a:effectLst>
                <a:latin typeface="Arial" pitchFamily="34" charset="0"/>
              </a:rPr>
              <a:t>marianonunezdc</a:t>
            </a:r>
            <a:r>
              <a:rPr lang="en-US" sz="2000" u="none" dirty="0">
                <a:effectLst>
                  <a:outerShdw blurRad="38100" dist="38100" dir="2700000" algn="tl">
                    <a:srgbClr val="C0C0C0"/>
                  </a:outerShdw>
                </a:effectLst>
                <a:latin typeface="Arial" pitchFamily="34" charset="0"/>
              </a:rPr>
              <a:t> </a:t>
            </a:r>
          </a:p>
        </p:txBody>
      </p:sp>
      <p:pic>
        <p:nvPicPr>
          <p:cNvPr id="32772" name="Picture 3" descr="twitter.bmp"/>
          <p:cNvPicPr>
            <a:picLocks noChangeAspect="1"/>
          </p:cNvPicPr>
          <p:nvPr/>
        </p:nvPicPr>
        <p:blipFill>
          <a:blip r:embed="rId4" cstate="print"/>
          <a:srcRect/>
          <a:stretch>
            <a:fillRect/>
          </a:stretch>
        </p:blipFill>
        <p:spPr bwMode="auto">
          <a:xfrm>
            <a:off x="3351213" y="3956050"/>
            <a:ext cx="212725" cy="212725"/>
          </a:xfrm>
          <a:prstGeom prst="rect">
            <a:avLst/>
          </a:prstGeom>
          <a:noFill/>
          <a:ln w="9525">
            <a:noFill/>
            <a:miter lim="800000"/>
            <a:headEnd/>
            <a:tailEnd/>
          </a:ln>
        </p:spPr>
      </p:pic>
      <p:sp>
        <p:nvSpPr>
          <p:cNvPr id="32773"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1"/>
          <p:cNvSpPr>
            <a:spLocks noGrp="1"/>
          </p:cNvSpPr>
          <p:nvPr>
            <p:ph type="ftr" sz="quarter" idx="10"/>
          </p:nvPr>
        </p:nvSpPr>
        <p:spPr/>
        <p:txBody>
          <a:bodyPr/>
          <a:lstStyle/>
          <a:p>
            <a:r>
              <a:rPr lang="es-ES" smtClean="0"/>
              <a:t>Attacks to SAP Web Applications</a:t>
            </a:r>
          </a:p>
        </p:txBody>
      </p:sp>
      <p:sp>
        <p:nvSpPr>
          <p:cNvPr id="1236994" name="Rectangle 2"/>
          <p:cNvSpPr>
            <a:spLocks noChangeArrowheads="1"/>
          </p:cNvSpPr>
          <p:nvPr/>
        </p:nvSpPr>
        <p:spPr bwMode="auto">
          <a:xfrm>
            <a:off x="1835150" y="1412875"/>
            <a:ext cx="5484813" cy="960438"/>
          </a:xfrm>
          <a:prstGeom prst="rect">
            <a:avLst/>
          </a:prstGeom>
          <a:noFill/>
          <a:ln w="12700">
            <a:noFill/>
            <a:miter lim="800000"/>
            <a:headEnd/>
            <a:tailEnd/>
          </a:ln>
          <a:effectLst/>
        </p:spPr>
        <p:txBody>
          <a:bodyPr lIns="90488" tIns="44450" rIns="90488" bIns="44450"/>
          <a:lstStyle/>
          <a:p>
            <a:pPr marL="342900" indent="-342900" algn="ctr">
              <a:lnSpc>
                <a:spcPct val="100000"/>
              </a:lnSpc>
              <a:spcBef>
                <a:spcPct val="20000"/>
              </a:spcBef>
              <a:buClr>
                <a:srgbClr val="00DFCA"/>
              </a:buClr>
              <a:buSzPct val="75000"/>
              <a:buFont typeface="Arial Black" pitchFamily="34" charset="0"/>
              <a:buNone/>
              <a:defRPr/>
            </a:pPr>
            <a:r>
              <a:rPr lang="en-US" sz="6000" u="none" dirty="0">
                <a:effectLst>
                  <a:outerShdw blurRad="38100" dist="38100" dir="2700000" algn="tl">
                    <a:srgbClr val="C0C0C0"/>
                  </a:outerShdw>
                </a:effectLst>
                <a:latin typeface="Arial" pitchFamily="34" charset="0"/>
              </a:rPr>
              <a:t>Thank you!</a:t>
            </a:r>
            <a:endParaRPr lang="en-US" sz="1400" u="none" dirty="0">
              <a:effectLst>
                <a:outerShdw blurRad="38100" dist="38100" dir="2700000" algn="tl">
                  <a:srgbClr val="C0C0C0"/>
                </a:outerShdw>
              </a:effectLst>
              <a:latin typeface="Arial" pitchFamily="34" charset="0"/>
            </a:endParaRPr>
          </a:p>
        </p:txBody>
      </p:sp>
      <p:sp>
        <p:nvSpPr>
          <p:cNvPr id="33796" name="Rectangle 10"/>
          <p:cNvSpPr>
            <a:spLocks noChangeArrowheads="1"/>
          </p:cNvSpPr>
          <p:nvPr/>
        </p:nvSpPr>
        <p:spPr bwMode="auto">
          <a:xfrm>
            <a:off x="3176588" y="5229225"/>
            <a:ext cx="2870200" cy="812800"/>
          </a:xfrm>
          <a:prstGeom prst="rect">
            <a:avLst/>
          </a:prstGeom>
          <a:noFill/>
          <a:ln w="38100">
            <a:noFill/>
            <a:miter lim="800000"/>
            <a:headEnd/>
            <a:tailEnd/>
          </a:ln>
        </p:spPr>
        <p:txBody>
          <a:bodyPr wrap="none">
            <a:spAutoFit/>
          </a:bodyPr>
          <a:lstStyle/>
          <a:p>
            <a:pPr algn="ctr">
              <a:buFont typeface="Math1" charset="0"/>
              <a:buNone/>
            </a:pPr>
            <a:r>
              <a:rPr lang="en-US" sz="1800" b="1" u="none">
                <a:latin typeface="Arial" pitchFamily="34" charset="0"/>
              </a:rPr>
              <a:t>www.onapsis.com</a:t>
            </a:r>
          </a:p>
          <a:p>
            <a:pPr algn="ctr">
              <a:buFont typeface="Math1" charset="0"/>
              <a:buNone/>
            </a:pPr>
            <a:r>
              <a:rPr lang="en-US" sz="1800" b="1" i="1" u="none">
                <a:latin typeface="Arial" pitchFamily="34" charset="0"/>
              </a:rPr>
              <a:t>Follow us!      @onapsis</a:t>
            </a:r>
          </a:p>
        </p:txBody>
      </p:sp>
      <p:pic>
        <p:nvPicPr>
          <p:cNvPr id="33797" name="Picture 12"/>
          <p:cNvPicPr>
            <a:picLocks noChangeAspect="1" noChangeArrowheads="1"/>
          </p:cNvPicPr>
          <p:nvPr/>
        </p:nvPicPr>
        <p:blipFill>
          <a:blip r:embed="rId3" cstate="print"/>
          <a:srcRect/>
          <a:stretch>
            <a:fillRect/>
          </a:stretch>
        </p:blipFill>
        <p:spPr bwMode="auto">
          <a:xfrm>
            <a:off x="3581400" y="2595563"/>
            <a:ext cx="1981200" cy="2705100"/>
          </a:xfrm>
          <a:prstGeom prst="rect">
            <a:avLst/>
          </a:prstGeom>
          <a:noFill/>
          <a:ln w="9525">
            <a:noFill/>
            <a:miter lim="800000"/>
            <a:headEnd/>
            <a:tailEnd/>
          </a:ln>
        </p:spPr>
      </p:pic>
      <p:pic>
        <p:nvPicPr>
          <p:cNvPr id="33798" name="Picture 5" descr="twitter.bmp"/>
          <p:cNvPicPr>
            <a:picLocks noChangeAspect="1"/>
          </p:cNvPicPr>
          <p:nvPr/>
        </p:nvPicPr>
        <p:blipFill>
          <a:blip r:embed="rId4" cstate="print"/>
          <a:srcRect/>
          <a:stretch>
            <a:fillRect/>
          </a:stretch>
        </p:blipFill>
        <p:spPr bwMode="auto">
          <a:xfrm>
            <a:off x="4524375" y="5724525"/>
            <a:ext cx="211138" cy="212725"/>
          </a:xfrm>
          <a:prstGeom prst="rect">
            <a:avLst/>
          </a:prstGeom>
          <a:noFill/>
          <a:ln w="9525">
            <a:noFill/>
            <a:miter lim="800000"/>
            <a:headEnd/>
            <a:tailEnd/>
          </a:ln>
        </p:spPr>
      </p:pic>
      <p:sp>
        <p:nvSpPr>
          <p:cNvPr id="33799"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 typeface="Math1" charset="0"/>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1"/>
          <p:cNvSpPr>
            <a:spLocks noGrp="1"/>
          </p:cNvSpPr>
          <p:nvPr>
            <p:ph type="ftr" sz="quarter" idx="10"/>
          </p:nvPr>
        </p:nvSpPr>
        <p:spPr/>
        <p:txBody>
          <a:bodyPr/>
          <a:lstStyle/>
          <a:p>
            <a:r>
              <a:rPr lang="es-ES" smtClean="0"/>
              <a:t>Attacks to SAP Web Applications</a:t>
            </a:r>
          </a:p>
        </p:txBody>
      </p:sp>
      <p:sp>
        <p:nvSpPr>
          <p:cNvPr id="1858562" name="Rectangle 2"/>
          <p:cNvSpPr>
            <a:spLocks noChangeArrowheads="1"/>
          </p:cNvSpPr>
          <p:nvPr/>
        </p:nvSpPr>
        <p:spPr bwMode="auto">
          <a:xfrm>
            <a:off x="251520" y="2708920"/>
            <a:ext cx="8567737" cy="1406525"/>
          </a:xfrm>
          <a:prstGeom prst="rect">
            <a:avLst/>
          </a:prstGeom>
          <a:noFill/>
          <a:ln w="12700">
            <a:noFill/>
            <a:miter lim="800000"/>
            <a:headEnd/>
            <a:tailEnd/>
          </a:ln>
          <a:effectLst/>
        </p:spPr>
        <p:txBody>
          <a:bodyPr lIns="90488" tIns="44450" rIns="90488" bIns="44450"/>
          <a:lstStyle/>
          <a:p>
            <a:pPr marL="342900" indent="-342900" algn="ctr">
              <a:lnSpc>
                <a:spcPct val="100000"/>
              </a:lnSpc>
              <a:spcBef>
                <a:spcPct val="20000"/>
              </a:spcBef>
              <a:buClr>
                <a:srgbClr val="00DFCA"/>
              </a:buClr>
              <a:buSzPct val="75000"/>
              <a:buFont typeface="Arial Black" pitchFamily="34" charset="0"/>
              <a:buNone/>
              <a:defRPr/>
            </a:pPr>
            <a:r>
              <a:rPr lang="en-US" sz="6000" u="none" dirty="0" smtClean="0">
                <a:effectLst>
                  <a:outerShdw blurRad="38100" dist="38100" dir="2700000" algn="tl">
                    <a:srgbClr val="C0C0C0"/>
                  </a:outerShdw>
                </a:effectLst>
                <a:latin typeface="Arial" pitchFamily="34" charset="0"/>
              </a:rPr>
              <a:t>Introduction</a:t>
            </a:r>
            <a:endParaRPr lang="en-US" sz="6000" u="none" dirty="0">
              <a:effectLst>
                <a:outerShdw blurRad="38100" dist="38100" dir="2700000" algn="tl">
                  <a:srgbClr val="C0C0C0"/>
                </a:outerShdw>
              </a:effectLst>
              <a:latin typeface="Arial" pitchFamily="34" charset="0"/>
            </a:endParaRPr>
          </a:p>
          <a:p>
            <a:pPr marL="342900" indent="-342900" algn="ctr">
              <a:lnSpc>
                <a:spcPct val="100000"/>
              </a:lnSpc>
              <a:spcBef>
                <a:spcPct val="20000"/>
              </a:spcBef>
              <a:buClr>
                <a:srgbClr val="00DFCA"/>
              </a:buClr>
              <a:buSzPct val="75000"/>
              <a:buFont typeface="Arial Black" pitchFamily="34" charset="0"/>
              <a:buNone/>
              <a:defRPr/>
            </a:pPr>
            <a:endParaRPr lang="en-US" sz="6000" u="none" dirty="0">
              <a:effectLst>
                <a:outerShdw blurRad="38100" dist="38100" dir="2700000" algn="tl">
                  <a:srgbClr val="C0C0C0"/>
                </a:outerShdw>
              </a:effectLst>
              <a:latin typeface="Arial" pitchFamily="34" charset="0"/>
            </a:endParaRPr>
          </a:p>
          <a:p>
            <a:pPr marL="342900" indent="-342900" algn="ctr">
              <a:lnSpc>
                <a:spcPct val="100000"/>
              </a:lnSpc>
              <a:spcBef>
                <a:spcPct val="20000"/>
              </a:spcBef>
              <a:buClr>
                <a:srgbClr val="00DFCA"/>
              </a:buClr>
              <a:buSzPct val="75000"/>
              <a:buFont typeface="Arial Black" pitchFamily="34" charset="0"/>
              <a:buNone/>
              <a:defRPr/>
            </a:pPr>
            <a:endParaRPr lang="en-US" sz="1200" u="none" dirty="0">
              <a:effectLst>
                <a:outerShdw blurRad="38100" dist="38100" dir="2700000" algn="tl">
                  <a:srgbClr val="C0C0C0"/>
                </a:outerShdw>
              </a:effectLst>
              <a:latin typeface="Arial" pitchFamily="34" charset="0"/>
            </a:endParaRPr>
          </a:p>
        </p:txBody>
      </p:sp>
      <p:sp>
        <p:nvSpPr>
          <p:cNvPr id="8196" name="Footer Placeholder 1"/>
          <p:cNvSpPr txBox="1">
            <a:spLocks/>
          </p:cNvSpPr>
          <p:nvPr/>
        </p:nvSpPr>
        <p:spPr bwMode="auto">
          <a:xfrm>
            <a:off x="0" y="6621463"/>
            <a:ext cx="2700338"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Footer Placeholder 1"/>
          <p:cNvSpPr txBox="1">
            <a:spLocks/>
          </p:cNvSpPr>
          <p:nvPr/>
        </p:nvSpPr>
        <p:spPr bwMode="auto">
          <a:xfrm>
            <a:off x="-762" y="6633338"/>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
        <p:nvSpPr>
          <p:cNvPr id="8" name="Rectangle 4"/>
          <p:cNvSpPr>
            <a:spLocks noChangeArrowheads="1"/>
          </p:cNvSpPr>
          <p:nvPr/>
        </p:nvSpPr>
        <p:spPr bwMode="auto">
          <a:xfrm>
            <a:off x="309563" y="674880"/>
            <a:ext cx="2850460" cy="665888"/>
          </a:xfrm>
          <a:prstGeom prst="rect">
            <a:avLst/>
          </a:prstGeom>
          <a:noFill/>
          <a:ln w="38100">
            <a:noFill/>
            <a:miter lim="800000"/>
            <a:headEnd/>
            <a:tailEnd/>
          </a:ln>
          <a:effectLst/>
        </p:spPr>
        <p:txBody>
          <a:bodyPr wrap="none">
            <a:spAutoFit/>
          </a:bodyPr>
          <a:lstStyle/>
          <a:p>
            <a:pPr algn="l">
              <a:buNone/>
            </a:pPr>
            <a:r>
              <a:rPr lang="en-US" sz="3200" b="1" u="none" dirty="0" smtClean="0">
                <a:solidFill>
                  <a:srgbClr val="FF8939"/>
                </a:solidFill>
                <a:latin typeface="Arial" pitchFamily="34" charset="0"/>
              </a:rPr>
              <a:t>What is SAP?</a:t>
            </a:r>
            <a:endParaRPr lang="en-US" sz="3200" b="1" u="none" dirty="0">
              <a:solidFill>
                <a:srgbClr val="FF8939"/>
              </a:solidFill>
              <a:latin typeface="Arial" pitchFamily="34" charset="0"/>
            </a:endParaRPr>
          </a:p>
        </p:txBody>
      </p:sp>
      <p:sp>
        <p:nvSpPr>
          <p:cNvPr id="9" name="Text Box 7"/>
          <p:cNvSpPr txBox="1">
            <a:spLocks noChangeAspect="1" noChangeArrowheads="1"/>
          </p:cNvSpPr>
          <p:nvPr/>
        </p:nvSpPr>
        <p:spPr bwMode="auto">
          <a:xfrm>
            <a:off x="395288" y="1465263"/>
            <a:ext cx="8424862" cy="3293209"/>
          </a:xfrm>
          <a:prstGeom prst="rect">
            <a:avLst/>
          </a:prstGeom>
          <a:noFill/>
          <a:ln w="9525">
            <a:noFill/>
            <a:miter lim="800000"/>
            <a:headEnd/>
            <a:tailEnd/>
          </a:ln>
          <a:effectLst/>
        </p:spPr>
        <p:txBody>
          <a:bodyPr>
            <a:spAutoFit/>
          </a:bodyPr>
          <a:lstStyle/>
          <a:p>
            <a:pPr algn="l">
              <a:buFont typeface="Liberation Serif" pitchFamily="18" charset="0"/>
              <a:buChar char="●"/>
            </a:pPr>
            <a:r>
              <a:rPr lang="en-US" sz="2000" u="none" dirty="0">
                <a:latin typeface="Arial" pitchFamily="34" charset="0"/>
                <a:cs typeface="Arial" pitchFamily="34" charset="0"/>
              </a:rPr>
              <a:t> </a:t>
            </a:r>
            <a:r>
              <a:rPr lang="en-US" sz="2000" b="1" u="none" dirty="0">
                <a:solidFill>
                  <a:srgbClr val="FF8939"/>
                </a:solidFill>
                <a:latin typeface="Arial" pitchFamily="34" charset="0"/>
                <a:cs typeface="Arial" pitchFamily="34" charset="0"/>
              </a:rPr>
              <a:t>Largest</a:t>
            </a:r>
            <a:r>
              <a:rPr lang="en-US" sz="2000" u="none" dirty="0">
                <a:latin typeface="Arial" pitchFamily="34" charset="0"/>
                <a:cs typeface="Arial" pitchFamily="34" charset="0"/>
              </a:rPr>
              <a:t> provider of </a:t>
            </a:r>
            <a:r>
              <a:rPr lang="en-US" sz="2000" b="1" u="none" dirty="0">
                <a:solidFill>
                  <a:srgbClr val="FF8939"/>
                </a:solidFill>
                <a:latin typeface="Arial" pitchFamily="34" charset="0"/>
                <a:cs typeface="Arial" pitchFamily="34" charset="0"/>
              </a:rPr>
              <a:t>business management solutions</a:t>
            </a:r>
            <a:r>
              <a:rPr lang="en-US" sz="2000" u="none" dirty="0">
                <a:latin typeface="Arial" pitchFamily="34" charset="0"/>
                <a:cs typeface="Arial" pitchFamily="34" charset="0"/>
              </a:rPr>
              <a:t> in the world.</a:t>
            </a:r>
          </a:p>
          <a:p>
            <a:pPr lvl="1" algn="l">
              <a:buFont typeface="Liberation Serif" pitchFamily="18" charset="0"/>
              <a:buChar char="●"/>
            </a:pPr>
            <a:r>
              <a:rPr lang="en-US" sz="2000" u="none" dirty="0">
                <a:latin typeface="Arial" pitchFamily="34" charset="0"/>
                <a:cs typeface="Arial" pitchFamily="34" charset="0"/>
              </a:rPr>
              <a:t> More than 140.000 implementations around the globe.</a:t>
            </a:r>
          </a:p>
          <a:p>
            <a:pPr lvl="1" algn="l">
              <a:buFont typeface="Liberation Serif" pitchFamily="18" charset="0"/>
              <a:buChar char="●"/>
            </a:pPr>
            <a:r>
              <a:rPr lang="en-US" sz="2000" u="none" dirty="0">
                <a:latin typeface="Arial" pitchFamily="34" charset="0"/>
                <a:cs typeface="Arial" pitchFamily="34" charset="0"/>
              </a:rPr>
              <a:t> More than 90.000 customers in 120 countries.</a:t>
            </a:r>
          </a:p>
          <a:p>
            <a:pPr algn="l">
              <a:buFont typeface="Liberation Serif" pitchFamily="18" charset="0"/>
              <a:buChar char="●"/>
            </a:pPr>
            <a:endParaRPr lang="en-US" sz="2000" u="none" dirty="0">
              <a:latin typeface="Arial" pitchFamily="34" charset="0"/>
              <a:cs typeface="Arial" pitchFamily="34" charset="0"/>
            </a:endParaRPr>
          </a:p>
          <a:p>
            <a:pPr algn="l">
              <a:buFont typeface="Liberation Serif" pitchFamily="18" charset="0"/>
              <a:buChar char="●"/>
            </a:pPr>
            <a:r>
              <a:rPr lang="en-US" sz="2000" u="none" dirty="0">
                <a:latin typeface="Arial" pitchFamily="34" charset="0"/>
                <a:cs typeface="Arial" pitchFamily="34" charset="0"/>
              </a:rPr>
              <a:t> Used by </a:t>
            </a:r>
            <a:r>
              <a:rPr lang="en-US" sz="2000" b="1" u="none" dirty="0" smtClean="0">
                <a:solidFill>
                  <a:srgbClr val="FF8939"/>
                </a:solidFill>
                <a:latin typeface="Arial" pitchFamily="34" charset="0"/>
                <a:cs typeface="Arial" pitchFamily="34" charset="0"/>
              </a:rPr>
              <a:t>Global Fortune-1000 companies</a:t>
            </a:r>
            <a:r>
              <a:rPr lang="en-US" sz="2000" u="none" dirty="0">
                <a:latin typeface="Arial" pitchFamily="34" charset="0"/>
                <a:cs typeface="Arial" pitchFamily="34" charset="0"/>
              </a:rPr>
              <a:t>, </a:t>
            </a:r>
            <a:r>
              <a:rPr lang="en-US" sz="2000" b="1" u="none" dirty="0">
                <a:solidFill>
                  <a:srgbClr val="FF8939"/>
                </a:solidFill>
                <a:latin typeface="Arial" pitchFamily="34" charset="0"/>
                <a:cs typeface="Arial" pitchFamily="34" charset="0"/>
              </a:rPr>
              <a:t>governmental organizations</a:t>
            </a:r>
            <a:r>
              <a:rPr lang="en-US" sz="2000" u="none" dirty="0">
                <a:latin typeface="Arial" pitchFamily="34" charset="0"/>
                <a:cs typeface="Arial" pitchFamily="34" charset="0"/>
              </a:rPr>
              <a:t> and </a:t>
            </a:r>
            <a:r>
              <a:rPr lang="en-US" sz="2000" b="1" u="none" dirty="0">
                <a:solidFill>
                  <a:srgbClr val="FF8939"/>
                </a:solidFill>
                <a:latin typeface="Arial" pitchFamily="34" charset="0"/>
                <a:cs typeface="Arial" pitchFamily="34" charset="0"/>
              </a:rPr>
              <a:t>defense </a:t>
            </a:r>
            <a:r>
              <a:rPr lang="en-US" sz="2000" b="1" u="none" dirty="0" smtClean="0">
                <a:solidFill>
                  <a:srgbClr val="FF8939"/>
                </a:solidFill>
                <a:latin typeface="Arial" pitchFamily="34" charset="0"/>
                <a:cs typeface="Arial" pitchFamily="34" charset="0"/>
              </a:rPr>
              <a:t>agencies </a:t>
            </a:r>
            <a:r>
              <a:rPr lang="en-US" sz="2000" u="none" dirty="0" smtClean="0">
                <a:latin typeface="Arial" pitchFamily="34" charset="0"/>
                <a:cs typeface="Arial" pitchFamily="34" charset="0"/>
              </a:rPr>
              <a:t>to </a:t>
            </a:r>
            <a:r>
              <a:rPr lang="en-US" sz="2000" b="1" u="none" dirty="0">
                <a:latin typeface="Arial" pitchFamily="34" charset="0"/>
                <a:cs typeface="Arial" pitchFamily="34" charset="0"/>
              </a:rPr>
              <a:t>run their every-day business processes.</a:t>
            </a:r>
          </a:p>
          <a:p>
            <a:pPr lvl="1" algn="l">
              <a:buFont typeface="Liberation Serif" pitchFamily="18" charset="0"/>
              <a:buChar char="●"/>
            </a:pPr>
            <a:r>
              <a:rPr lang="en-US" sz="2000" u="none" dirty="0">
                <a:latin typeface="Arial" pitchFamily="34" charset="0"/>
                <a:cs typeface="Arial" pitchFamily="34" charset="0"/>
              </a:rPr>
              <a:t> Such as Revenue / Production / Expenditure business cycles.</a:t>
            </a:r>
          </a:p>
        </p:txBody>
      </p:sp>
      <p:grpSp>
        <p:nvGrpSpPr>
          <p:cNvPr id="10" name="Group 33"/>
          <p:cNvGrpSpPr>
            <a:grpSpLocks/>
          </p:cNvGrpSpPr>
          <p:nvPr/>
        </p:nvGrpSpPr>
        <p:grpSpPr bwMode="auto">
          <a:xfrm>
            <a:off x="0" y="4868863"/>
            <a:ext cx="8877300" cy="1636712"/>
            <a:chOff x="0" y="3067"/>
            <a:chExt cx="5592" cy="1031"/>
          </a:xfrm>
        </p:grpSpPr>
        <p:sp>
          <p:nvSpPr>
            <p:cNvPr id="11" name="Text Box 10"/>
            <p:cNvSpPr txBox="1">
              <a:spLocks noChangeArrowheads="1"/>
            </p:cNvSpPr>
            <p:nvPr/>
          </p:nvSpPr>
          <p:spPr bwMode="auto">
            <a:xfrm>
              <a:off x="0" y="3475"/>
              <a:ext cx="1043" cy="486"/>
            </a:xfrm>
            <a:prstGeom prst="rect">
              <a:avLst/>
            </a:prstGeom>
            <a:noFill/>
            <a:ln w="38100">
              <a:noFill/>
              <a:miter lim="800000"/>
              <a:headEnd/>
              <a:tailEnd/>
            </a:ln>
            <a:effectLst/>
          </p:spPr>
          <p:txBody>
            <a:bodyPr>
              <a:spAutoFit/>
            </a:bodyPr>
            <a:lstStyle/>
            <a:p>
              <a:pPr>
                <a:spcBef>
                  <a:spcPct val="50000"/>
                </a:spcBef>
                <a:buFont typeface="Math1"/>
                <a:buNone/>
              </a:pPr>
              <a:r>
                <a:rPr lang="en-US" sz="3600" b="1" u="none">
                  <a:effectLst>
                    <a:outerShdw blurRad="38100" dist="38100" dir="2700000" algn="tl">
                      <a:srgbClr val="C0C0C0"/>
                    </a:outerShdw>
                  </a:effectLst>
                  <a:latin typeface="Prototype" pitchFamily="2" charset="0"/>
                </a:rPr>
                <a:t>SALES</a:t>
              </a:r>
            </a:p>
          </p:txBody>
        </p:sp>
        <p:sp>
          <p:nvSpPr>
            <p:cNvPr id="12" name="Rectangle 12"/>
            <p:cNvSpPr>
              <a:spLocks noChangeArrowheads="1"/>
            </p:cNvSpPr>
            <p:nvPr/>
          </p:nvSpPr>
          <p:spPr bwMode="auto">
            <a:xfrm>
              <a:off x="1033" y="3702"/>
              <a:ext cx="981" cy="343"/>
            </a:xfrm>
            <a:prstGeom prst="rect">
              <a:avLst/>
            </a:prstGeom>
            <a:noFill/>
            <a:ln w="38100">
              <a:noFill/>
              <a:miter lim="800000"/>
              <a:headEnd/>
              <a:tailEnd/>
            </a:ln>
            <a:effectLst/>
          </p:spPr>
          <p:txBody>
            <a:bodyPr wrap="none">
              <a:spAutoFit/>
            </a:bodyPr>
            <a:lstStyle/>
            <a:p>
              <a:pPr>
                <a:buFont typeface="Math1"/>
                <a:buNone/>
              </a:pPr>
              <a:r>
                <a:rPr lang="en-US" b="1" u="none">
                  <a:effectLst>
                    <a:outerShdw blurRad="38100" dist="38100" dir="2700000" algn="tl">
                      <a:srgbClr val="C0C0C0"/>
                    </a:outerShdw>
                  </a:effectLst>
                  <a:latin typeface="Prototype" pitchFamily="2" charset="0"/>
                </a:rPr>
                <a:t>PRODUCTION</a:t>
              </a:r>
            </a:p>
          </p:txBody>
        </p:sp>
        <p:sp>
          <p:nvSpPr>
            <p:cNvPr id="13" name="Rectangle 15"/>
            <p:cNvSpPr>
              <a:spLocks noChangeArrowheads="1"/>
            </p:cNvSpPr>
            <p:nvPr/>
          </p:nvSpPr>
          <p:spPr bwMode="auto">
            <a:xfrm>
              <a:off x="544" y="3094"/>
              <a:ext cx="1530" cy="343"/>
            </a:xfrm>
            <a:prstGeom prst="rect">
              <a:avLst/>
            </a:prstGeom>
            <a:noFill/>
            <a:ln w="38100">
              <a:noFill/>
              <a:miter lim="800000"/>
              <a:headEnd/>
              <a:tailEnd/>
            </a:ln>
            <a:effectLst/>
          </p:spPr>
          <p:txBody>
            <a:bodyPr wrap="none">
              <a:spAutoFit/>
            </a:bodyPr>
            <a:lstStyle/>
            <a:p>
              <a:pPr>
                <a:buFont typeface="Math1"/>
                <a:buNone/>
              </a:pPr>
              <a:r>
                <a:rPr lang="en-US" b="1" u="none">
                  <a:effectLst>
                    <a:outerShdw blurRad="38100" dist="38100" dir="2700000" algn="tl">
                      <a:srgbClr val="C0C0C0"/>
                    </a:outerShdw>
                  </a:effectLst>
                  <a:latin typeface="Prototype" pitchFamily="2" charset="0"/>
                </a:rPr>
                <a:t>FINANCIAL PLANNING</a:t>
              </a:r>
            </a:p>
          </p:txBody>
        </p:sp>
        <p:sp>
          <p:nvSpPr>
            <p:cNvPr id="14" name="Rectangle 18"/>
            <p:cNvSpPr>
              <a:spLocks noChangeArrowheads="1"/>
            </p:cNvSpPr>
            <p:nvPr/>
          </p:nvSpPr>
          <p:spPr bwMode="auto">
            <a:xfrm>
              <a:off x="1764" y="3339"/>
              <a:ext cx="1009" cy="438"/>
            </a:xfrm>
            <a:prstGeom prst="rect">
              <a:avLst/>
            </a:prstGeom>
            <a:noFill/>
            <a:ln w="38100">
              <a:noFill/>
              <a:miter lim="800000"/>
              <a:headEnd/>
              <a:tailEnd/>
            </a:ln>
            <a:effectLst/>
          </p:spPr>
          <p:txBody>
            <a:bodyPr wrap="none">
              <a:spAutoFit/>
            </a:bodyPr>
            <a:lstStyle/>
            <a:p>
              <a:pPr>
                <a:buFont typeface="Math1"/>
                <a:buNone/>
              </a:pPr>
              <a:r>
                <a:rPr lang="en-US" sz="3200" b="1" u="none" dirty="0">
                  <a:effectLst>
                    <a:outerShdw blurRad="38100" dist="38100" dir="2700000" algn="tl">
                      <a:srgbClr val="C0C0C0"/>
                    </a:outerShdw>
                  </a:effectLst>
                  <a:latin typeface="Prototype" pitchFamily="2" charset="0"/>
                </a:rPr>
                <a:t>INVOICING</a:t>
              </a:r>
            </a:p>
          </p:txBody>
        </p:sp>
        <p:sp>
          <p:nvSpPr>
            <p:cNvPr id="15" name="Rectangle 21"/>
            <p:cNvSpPr>
              <a:spLocks noChangeArrowheads="1"/>
            </p:cNvSpPr>
            <p:nvPr/>
          </p:nvSpPr>
          <p:spPr bwMode="auto">
            <a:xfrm>
              <a:off x="3041" y="3612"/>
              <a:ext cx="1619" cy="486"/>
            </a:xfrm>
            <a:prstGeom prst="rect">
              <a:avLst/>
            </a:prstGeom>
            <a:noFill/>
            <a:ln w="38100">
              <a:noFill/>
              <a:miter lim="800000"/>
              <a:headEnd/>
              <a:tailEnd/>
            </a:ln>
            <a:effectLst/>
          </p:spPr>
          <p:txBody>
            <a:bodyPr wrap="none">
              <a:spAutoFit/>
            </a:bodyPr>
            <a:lstStyle/>
            <a:p>
              <a:pPr>
                <a:buFont typeface="Math1"/>
                <a:buNone/>
              </a:pPr>
              <a:r>
                <a:rPr lang="en-US" sz="3600" u="none">
                  <a:effectLst>
                    <a:outerShdw blurRad="38100" dist="38100" dir="2700000" algn="tl">
                      <a:srgbClr val="C0C0C0"/>
                    </a:outerShdw>
                  </a:effectLst>
                  <a:latin typeface="Prototype" pitchFamily="2" charset="0"/>
                </a:rPr>
                <a:t>PROCUREMENT</a:t>
              </a:r>
            </a:p>
          </p:txBody>
        </p:sp>
        <p:sp>
          <p:nvSpPr>
            <p:cNvPr id="16" name="Rectangle 25"/>
            <p:cNvSpPr>
              <a:spLocks noChangeArrowheads="1"/>
            </p:cNvSpPr>
            <p:nvPr/>
          </p:nvSpPr>
          <p:spPr bwMode="auto">
            <a:xfrm>
              <a:off x="2630" y="3073"/>
              <a:ext cx="931" cy="391"/>
            </a:xfrm>
            <a:prstGeom prst="rect">
              <a:avLst/>
            </a:prstGeom>
            <a:noFill/>
            <a:ln w="38100">
              <a:noFill/>
              <a:miter lim="800000"/>
              <a:headEnd/>
              <a:tailEnd/>
            </a:ln>
            <a:effectLst/>
          </p:spPr>
          <p:txBody>
            <a:bodyPr wrap="none">
              <a:spAutoFit/>
            </a:bodyPr>
            <a:lstStyle/>
            <a:p>
              <a:pPr>
                <a:buFont typeface="Math1"/>
                <a:buNone/>
              </a:pPr>
              <a:r>
                <a:rPr lang="en-US" sz="2800" u="none">
                  <a:effectLst>
                    <a:outerShdw blurRad="38100" dist="38100" dir="2700000" algn="tl">
                      <a:srgbClr val="C0C0C0"/>
                    </a:outerShdw>
                  </a:effectLst>
                  <a:latin typeface="Prototype" pitchFamily="2" charset="0"/>
                </a:rPr>
                <a:t>TREASURY</a:t>
              </a:r>
            </a:p>
          </p:txBody>
        </p:sp>
        <p:sp>
          <p:nvSpPr>
            <p:cNvPr id="17" name="Rectangle 27"/>
            <p:cNvSpPr>
              <a:spLocks noChangeArrowheads="1"/>
            </p:cNvSpPr>
            <p:nvPr/>
          </p:nvSpPr>
          <p:spPr bwMode="auto">
            <a:xfrm>
              <a:off x="3816" y="3385"/>
              <a:ext cx="686" cy="296"/>
            </a:xfrm>
            <a:prstGeom prst="rect">
              <a:avLst/>
            </a:prstGeom>
            <a:noFill/>
            <a:ln w="38100">
              <a:noFill/>
              <a:miter lim="800000"/>
              <a:headEnd/>
              <a:tailEnd/>
            </a:ln>
            <a:effectLst/>
          </p:spPr>
          <p:txBody>
            <a:bodyPr wrap="none">
              <a:spAutoFit/>
            </a:bodyPr>
            <a:lstStyle/>
            <a:p>
              <a:pPr>
                <a:buFont typeface="Math1"/>
                <a:buNone/>
              </a:pPr>
              <a:r>
                <a:rPr lang="en-US" sz="2000" b="1" u="none">
                  <a:effectLst>
                    <a:outerShdw blurRad="38100" dist="38100" dir="2700000" algn="tl">
                      <a:srgbClr val="C0C0C0"/>
                    </a:outerShdw>
                  </a:effectLst>
                  <a:latin typeface="Prototype" pitchFamily="2" charset="0"/>
                </a:rPr>
                <a:t>LOGISTICS</a:t>
              </a:r>
            </a:p>
          </p:txBody>
        </p:sp>
        <p:sp>
          <p:nvSpPr>
            <p:cNvPr id="18" name="Rectangle 29"/>
            <p:cNvSpPr>
              <a:spLocks noChangeArrowheads="1"/>
            </p:cNvSpPr>
            <p:nvPr/>
          </p:nvSpPr>
          <p:spPr bwMode="auto">
            <a:xfrm>
              <a:off x="4111" y="3067"/>
              <a:ext cx="905" cy="438"/>
            </a:xfrm>
            <a:prstGeom prst="rect">
              <a:avLst/>
            </a:prstGeom>
            <a:noFill/>
            <a:ln w="38100">
              <a:noFill/>
              <a:miter lim="800000"/>
              <a:headEnd/>
              <a:tailEnd/>
            </a:ln>
            <a:effectLst/>
          </p:spPr>
          <p:txBody>
            <a:bodyPr wrap="none">
              <a:spAutoFit/>
            </a:bodyPr>
            <a:lstStyle/>
            <a:p>
              <a:pPr>
                <a:buFont typeface="Math1"/>
                <a:buNone/>
              </a:pPr>
              <a:r>
                <a:rPr lang="en-US" sz="3200" u="none">
                  <a:effectLst>
                    <a:outerShdw blurRad="38100" dist="38100" dir="2700000" algn="tl">
                      <a:srgbClr val="C0C0C0"/>
                    </a:outerShdw>
                  </a:effectLst>
                  <a:latin typeface="Prototype" pitchFamily="2" charset="0"/>
                </a:rPr>
                <a:t>PAYROLL</a:t>
              </a:r>
            </a:p>
          </p:txBody>
        </p:sp>
        <p:sp>
          <p:nvSpPr>
            <p:cNvPr id="19" name="Rectangle 31"/>
            <p:cNvSpPr>
              <a:spLocks noChangeArrowheads="1"/>
            </p:cNvSpPr>
            <p:nvPr/>
          </p:nvSpPr>
          <p:spPr bwMode="auto">
            <a:xfrm>
              <a:off x="4820" y="3476"/>
              <a:ext cx="772" cy="438"/>
            </a:xfrm>
            <a:prstGeom prst="rect">
              <a:avLst/>
            </a:prstGeom>
            <a:noFill/>
            <a:ln w="38100">
              <a:noFill/>
              <a:miter lim="800000"/>
              <a:headEnd/>
              <a:tailEnd/>
            </a:ln>
            <a:effectLst/>
          </p:spPr>
          <p:txBody>
            <a:bodyPr wrap="none">
              <a:spAutoFit/>
            </a:bodyPr>
            <a:lstStyle/>
            <a:p>
              <a:pPr>
                <a:buFont typeface="Math1"/>
                <a:buNone/>
              </a:pPr>
              <a:r>
                <a:rPr lang="en-US" sz="3200" u="none">
                  <a:effectLst>
                    <a:outerShdw blurRad="38100" dist="38100" dir="2700000" algn="tl">
                      <a:srgbClr val="C0C0C0"/>
                    </a:outerShdw>
                  </a:effectLst>
                  <a:latin typeface="Prototype" pitchFamily="2" charset="0"/>
                </a:rPr>
                <a:t>BILLING</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Footer Placeholder 1"/>
          <p:cNvSpPr txBox="1">
            <a:spLocks/>
          </p:cNvSpPr>
          <p:nvPr/>
        </p:nvSpPr>
        <p:spPr bwMode="auto">
          <a:xfrm>
            <a:off x="-762" y="6633338"/>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
        <p:nvSpPr>
          <p:cNvPr id="8" name="Rectangle 4"/>
          <p:cNvSpPr>
            <a:spLocks noChangeArrowheads="1"/>
          </p:cNvSpPr>
          <p:nvPr/>
        </p:nvSpPr>
        <p:spPr bwMode="auto">
          <a:xfrm>
            <a:off x="309563" y="674880"/>
            <a:ext cx="6704849" cy="732508"/>
          </a:xfrm>
          <a:prstGeom prst="rect">
            <a:avLst/>
          </a:prstGeom>
          <a:noFill/>
          <a:ln w="38100">
            <a:noFill/>
            <a:miter lim="800000"/>
            <a:headEnd/>
            <a:tailEnd/>
          </a:ln>
          <a:effectLst/>
        </p:spPr>
        <p:txBody>
          <a:bodyPr wrap="none">
            <a:spAutoFit/>
          </a:bodyPr>
          <a:lstStyle/>
          <a:p>
            <a:pPr algn="l">
              <a:buNone/>
            </a:pPr>
            <a:r>
              <a:rPr lang="en-US" sz="3200" b="1" u="none" dirty="0" smtClean="0">
                <a:solidFill>
                  <a:srgbClr val="FF8939"/>
                </a:solidFill>
                <a:latin typeface="Arial" pitchFamily="34" charset="0"/>
              </a:rPr>
              <a:t>A Business-Critical Infrastructure</a:t>
            </a:r>
            <a:endParaRPr lang="en-US" sz="3200" b="1" u="none" dirty="0">
              <a:solidFill>
                <a:srgbClr val="FF8939"/>
              </a:solidFill>
              <a:latin typeface="Arial" pitchFamily="34" charset="0"/>
            </a:endParaRPr>
          </a:p>
        </p:txBody>
      </p:sp>
      <p:sp>
        <p:nvSpPr>
          <p:cNvPr id="32" name="Text Box 5"/>
          <p:cNvSpPr txBox="1">
            <a:spLocks noChangeAspect="1" noChangeArrowheads="1"/>
          </p:cNvSpPr>
          <p:nvPr/>
        </p:nvSpPr>
        <p:spPr bwMode="auto">
          <a:xfrm>
            <a:off x="395536" y="1484784"/>
            <a:ext cx="8280920" cy="2102326"/>
          </a:xfrm>
          <a:prstGeom prst="rect">
            <a:avLst/>
          </a:prstGeom>
          <a:noFill/>
          <a:ln w="9525">
            <a:noFill/>
            <a:miter lim="800000"/>
            <a:headEnd/>
            <a:tailEnd/>
          </a:ln>
        </p:spPr>
        <p:txBody>
          <a:bodyPr wrap="square" lIns="100794" tIns="50397" rIns="100794" bIns="50397">
            <a:spAutoFit/>
          </a:bodyPr>
          <a:lstStyle/>
          <a:p>
            <a:pPr marL="355600" lvl="0" indent="-355600" algn="l" defTabSz="495300">
              <a:buFont typeface="Liberation Serif" pitchFamily="18" charset="0"/>
              <a:buChar char="●"/>
              <a:tabLst>
                <a:tab pos="358775" algn="l"/>
              </a:tabLst>
            </a:pPr>
            <a:r>
              <a:rPr lang="en-US" sz="2000" b="1" u="none" dirty="0" smtClean="0">
                <a:solidFill>
                  <a:srgbClr val="000000"/>
                </a:solidFill>
                <a:latin typeface="Arial" pitchFamily="34" charset="0"/>
                <a:cs typeface="Arial" pitchFamily="34" charset="0"/>
              </a:rPr>
              <a:t>ERP systems store and process the most critical business information in the Organization.</a:t>
            </a:r>
          </a:p>
          <a:p>
            <a:pPr marL="355600" lvl="0" indent="-355600" algn="l" defTabSz="495300">
              <a:buFont typeface="Liberation Serif" pitchFamily="18" charset="0"/>
              <a:buChar char="●"/>
              <a:tabLst>
                <a:tab pos="358775" algn="l"/>
              </a:tabLst>
            </a:pPr>
            <a:r>
              <a:rPr lang="en-US" sz="2000" b="1" u="none" dirty="0" smtClean="0">
                <a:solidFill>
                  <a:srgbClr val="000000"/>
                </a:solidFill>
                <a:latin typeface="Arial" pitchFamily="34" charset="0"/>
                <a:cs typeface="Arial" pitchFamily="34" charset="0"/>
              </a:rPr>
              <a:t>If the SAP platform is breached</a:t>
            </a:r>
            <a:r>
              <a:rPr lang="en-US" sz="2000" u="none" dirty="0" smtClean="0">
                <a:solidFill>
                  <a:srgbClr val="000000"/>
                </a:solidFill>
                <a:latin typeface="Arial" pitchFamily="34" charset="0"/>
                <a:cs typeface="Arial" pitchFamily="34" charset="0"/>
              </a:rPr>
              <a:t>, an intruder would be able to perform different attacks such as:</a:t>
            </a:r>
          </a:p>
          <a:p>
            <a:pPr marL="812800" lvl="1" indent="-355600" defTabSz="495300">
              <a:buFont typeface="Liberation Serif" pitchFamily="18" charset="0"/>
              <a:buChar char="●"/>
              <a:tabLst>
                <a:tab pos="358775" algn="l"/>
              </a:tabLst>
            </a:pPr>
            <a:endParaRPr lang="en-US" sz="2000" dirty="0">
              <a:cs typeface="Arial" pitchFamily="34" charset="0"/>
            </a:endParaRPr>
          </a:p>
        </p:txBody>
      </p:sp>
      <p:sp>
        <p:nvSpPr>
          <p:cNvPr id="34" name="Rectangle 6"/>
          <p:cNvSpPr>
            <a:spLocks noChangeArrowheads="1"/>
          </p:cNvSpPr>
          <p:nvPr/>
        </p:nvSpPr>
        <p:spPr bwMode="auto">
          <a:xfrm>
            <a:off x="997768" y="3284984"/>
            <a:ext cx="7894712" cy="2985645"/>
          </a:xfrm>
          <a:prstGeom prst="rect">
            <a:avLst/>
          </a:prstGeom>
          <a:noFill/>
          <a:ln w="38100">
            <a:noFill/>
            <a:miter lim="800000"/>
            <a:headEnd/>
            <a:tailEnd/>
          </a:ln>
        </p:spPr>
        <p:txBody>
          <a:bodyPr wrap="square" lIns="100794" tIns="50397" rIns="100794" bIns="50397">
            <a:spAutoFit/>
          </a:bodyPr>
          <a:lstStyle/>
          <a:p>
            <a:pPr marL="355600" lvl="0" indent="-355600" algn="l" defTabSz="495300" eaLnBrk="1">
              <a:lnSpc>
                <a:spcPct val="93000"/>
              </a:lnSpc>
              <a:spcBef>
                <a:spcPct val="50000"/>
              </a:spcBef>
              <a:buClr>
                <a:srgbClr val="000000"/>
              </a:buClr>
              <a:buSzPct val="100000"/>
              <a:buBlip>
                <a:blip r:embed="rId3"/>
              </a:buBlip>
            </a:pPr>
            <a:r>
              <a:rPr lang="en-US" sz="2000" u="none" dirty="0" smtClean="0">
                <a:solidFill>
                  <a:srgbClr val="FA0000"/>
                </a:solidFill>
                <a:latin typeface="Arial Black" pitchFamily="34" charset="0"/>
              </a:rPr>
              <a:t>ESPIONAGE</a:t>
            </a:r>
            <a:r>
              <a:rPr lang="en-US" sz="2000" b="1" u="none" dirty="0" smtClean="0">
                <a:solidFill>
                  <a:srgbClr val="000000"/>
                </a:solidFill>
                <a:latin typeface="Arial" pitchFamily="34" charset="0"/>
              </a:rPr>
              <a:t>:</a:t>
            </a:r>
            <a:r>
              <a:rPr lang="en-US" sz="2000" u="none" dirty="0" smtClean="0">
                <a:solidFill>
                  <a:srgbClr val="000000"/>
                </a:solidFill>
                <a:latin typeface="Arial" pitchFamily="34" charset="0"/>
              </a:rPr>
              <a:t> Obtain customers/vendors/human resources data, financial planning information, balances, profits, sales information, manufacturing recipes, etc.</a:t>
            </a:r>
          </a:p>
          <a:p>
            <a:pPr marL="355600" lvl="0" indent="-355600" algn="l" defTabSz="495300" eaLnBrk="1">
              <a:lnSpc>
                <a:spcPct val="93000"/>
              </a:lnSpc>
              <a:spcBef>
                <a:spcPct val="50000"/>
              </a:spcBef>
              <a:buClr>
                <a:srgbClr val="000000"/>
              </a:buClr>
              <a:buSzPct val="100000"/>
              <a:buBlip>
                <a:blip r:embed="rId3"/>
              </a:buBlip>
            </a:pPr>
            <a:r>
              <a:rPr lang="en-US" sz="2000" u="none" dirty="0" smtClean="0">
                <a:solidFill>
                  <a:srgbClr val="FA0000"/>
                </a:solidFill>
                <a:latin typeface="Arial Black" pitchFamily="34" charset="0"/>
              </a:rPr>
              <a:t>SABOTAGE</a:t>
            </a:r>
            <a:r>
              <a:rPr lang="en-US" sz="2000" b="1" u="none" dirty="0" smtClean="0">
                <a:solidFill>
                  <a:srgbClr val="000000"/>
                </a:solidFill>
                <a:latin typeface="Arial" pitchFamily="34" charset="0"/>
              </a:rPr>
              <a:t>:</a:t>
            </a:r>
            <a:r>
              <a:rPr lang="en-US" sz="2000" u="none" dirty="0" smtClean="0">
                <a:solidFill>
                  <a:srgbClr val="000000"/>
                </a:solidFill>
                <a:latin typeface="Arial" pitchFamily="34" charset="0"/>
              </a:rPr>
              <a:t> Paralyze the operation of the organization by shutting down the SAP system, disrupting interfaces with other systems and deleting critical information, etc.</a:t>
            </a:r>
          </a:p>
          <a:p>
            <a:pPr marL="355600" lvl="0" indent="-355600" algn="l" defTabSz="495300" eaLnBrk="1">
              <a:lnSpc>
                <a:spcPct val="93000"/>
              </a:lnSpc>
              <a:spcBef>
                <a:spcPct val="50000"/>
              </a:spcBef>
              <a:buClr>
                <a:srgbClr val="000000"/>
              </a:buClr>
              <a:buSzPct val="100000"/>
              <a:buBlip>
                <a:blip r:embed="rId3"/>
              </a:buBlip>
            </a:pPr>
            <a:r>
              <a:rPr lang="en-US" sz="2000" u="none" dirty="0" smtClean="0">
                <a:solidFill>
                  <a:srgbClr val="FA0000"/>
                </a:solidFill>
                <a:latin typeface="Arial Black" pitchFamily="34" charset="0"/>
              </a:rPr>
              <a:t>FRAUD</a:t>
            </a:r>
            <a:r>
              <a:rPr lang="en-US" sz="2000" b="1" u="none" dirty="0" smtClean="0">
                <a:solidFill>
                  <a:srgbClr val="000000"/>
                </a:solidFill>
                <a:latin typeface="Arial" pitchFamily="34" charset="0"/>
              </a:rPr>
              <a:t>:</a:t>
            </a:r>
            <a:r>
              <a:rPr lang="en-US" sz="2000" u="none" dirty="0" smtClean="0">
                <a:solidFill>
                  <a:srgbClr val="000000"/>
                </a:solidFill>
                <a:latin typeface="Arial" pitchFamily="34" charset="0"/>
              </a:rPr>
              <a:t> Modify financial information, tamper sales and purchase orders, create new vendors, modify vendor bank account numbers, etc.</a:t>
            </a:r>
            <a:endParaRPr lang="en-US" sz="2000" u="none" dirty="0">
              <a:solidFill>
                <a:srgbClr val="000000"/>
              </a:solidFill>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uild="p"/>
      <p:bldP spid="3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1"/>
          <p:cNvSpPr>
            <a:spLocks noGrp="1"/>
          </p:cNvSpPr>
          <p:nvPr>
            <p:ph type="ftr" sz="quarter" idx="10"/>
          </p:nvPr>
        </p:nvSpPr>
        <p:spPr/>
        <p:txBody>
          <a:bodyPr/>
          <a:lstStyle/>
          <a:p>
            <a:r>
              <a:rPr lang="es-ES" smtClean="0"/>
              <a:t>Attacks to SAP Web Applications</a:t>
            </a:r>
          </a:p>
        </p:txBody>
      </p:sp>
      <p:sp>
        <p:nvSpPr>
          <p:cNvPr id="1858562" name="Rectangle 2"/>
          <p:cNvSpPr>
            <a:spLocks noChangeArrowheads="1"/>
          </p:cNvSpPr>
          <p:nvPr/>
        </p:nvSpPr>
        <p:spPr bwMode="auto">
          <a:xfrm>
            <a:off x="252413" y="2276475"/>
            <a:ext cx="8567737" cy="1406525"/>
          </a:xfrm>
          <a:prstGeom prst="rect">
            <a:avLst/>
          </a:prstGeom>
          <a:noFill/>
          <a:ln w="12700">
            <a:noFill/>
            <a:miter lim="800000"/>
            <a:headEnd/>
            <a:tailEnd/>
          </a:ln>
          <a:effectLst/>
        </p:spPr>
        <p:txBody>
          <a:bodyPr lIns="90488" tIns="44450" rIns="90488" bIns="44450"/>
          <a:lstStyle/>
          <a:p>
            <a:pPr marL="342900" indent="-342900" algn="ctr">
              <a:lnSpc>
                <a:spcPct val="100000"/>
              </a:lnSpc>
              <a:spcBef>
                <a:spcPct val="20000"/>
              </a:spcBef>
              <a:buClr>
                <a:srgbClr val="00DFCA"/>
              </a:buClr>
              <a:buSzPct val="75000"/>
              <a:buFont typeface="Arial Black" pitchFamily="34" charset="0"/>
              <a:buNone/>
              <a:defRPr/>
            </a:pPr>
            <a:r>
              <a:rPr lang="en-US" sz="6000" u="none" dirty="0" smtClean="0">
                <a:effectLst>
                  <a:outerShdw blurRad="38100" dist="38100" dir="2700000" algn="tl">
                    <a:srgbClr val="C0C0C0"/>
                  </a:outerShdw>
                </a:effectLst>
                <a:latin typeface="Arial" pitchFamily="34" charset="0"/>
              </a:rPr>
              <a:t>A Dangerous </a:t>
            </a:r>
          </a:p>
          <a:p>
            <a:pPr marL="342900" indent="-342900" algn="ctr">
              <a:lnSpc>
                <a:spcPct val="100000"/>
              </a:lnSpc>
              <a:spcBef>
                <a:spcPct val="20000"/>
              </a:spcBef>
              <a:buClr>
                <a:srgbClr val="00DFCA"/>
              </a:buClr>
              <a:buSzPct val="75000"/>
              <a:buFont typeface="Arial Black" pitchFamily="34" charset="0"/>
              <a:buNone/>
              <a:defRPr/>
            </a:pPr>
            <a:r>
              <a:rPr lang="en-US" sz="6000" u="none" dirty="0" smtClean="0">
                <a:effectLst>
                  <a:outerShdw blurRad="38100" dist="38100" dir="2700000" algn="tl">
                    <a:srgbClr val="C0C0C0"/>
                  </a:outerShdw>
                </a:effectLst>
                <a:latin typeface="Arial" pitchFamily="34" charset="0"/>
              </a:rPr>
              <a:t>Status-quo</a:t>
            </a:r>
            <a:endParaRPr lang="en-US" sz="6000" u="none" dirty="0">
              <a:effectLst>
                <a:outerShdw blurRad="38100" dist="38100" dir="2700000" algn="tl">
                  <a:srgbClr val="C0C0C0"/>
                </a:outerShdw>
              </a:effectLst>
              <a:latin typeface="Arial" pitchFamily="34" charset="0"/>
            </a:endParaRPr>
          </a:p>
          <a:p>
            <a:pPr marL="342900" indent="-342900" algn="ctr">
              <a:lnSpc>
                <a:spcPct val="100000"/>
              </a:lnSpc>
              <a:spcBef>
                <a:spcPct val="20000"/>
              </a:spcBef>
              <a:buClr>
                <a:srgbClr val="00DFCA"/>
              </a:buClr>
              <a:buSzPct val="75000"/>
              <a:buFont typeface="Arial Black" pitchFamily="34" charset="0"/>
              <a:buNone/>
              <a:defRPr/>
            </a:pPr>
            <a:endParaRPr lang="en-US" sz="6000" u="none" dirty="0">
              <a:effectLst>
                <a:outerShdw blurRad="38100" dist="38100" dir="2700000" algn="tl">
                  <a:srgbClr val="C0C0C0"/>
                </a:outerShdw>
              </a:effectLst>
              <a:latin typeface="Arial" pitchFamily="34" charset="0"/>
            </a:endParaRPr>
          </a:p>
          <a:p>
            <a:pPr marL="342900" indent="-342900" algn="ctr">
              <a:lnSpc>
                <a:spcPct val="100000"/>
              </a:lnSpc>
              <a:spcBef>
                <a:spcPct val="20000"/>
              </a:spcBef>
              <a:buClr>
                <a:srgbClr val="00DFCA"/>
              </a:buClr>
              <a:buSzPct val="75000"/>
              <a:buFont typeface="Arial Black" pitchFamily="34" charset="0"/>
              <a:buNone/>
              <a:defRPr/>
            </a:pPr>
            <a:endParaRPr lang="en-US" sz="1200" u="none" dirty="0">
              <a:effectLst>
                <a:outerShdw blurRad="38100" dist="38100" dir="2700000" algn="tl">
                  <a:srgbClr val="C0C0C0"/>
                </a:outerShdw>
              </a:effectLst>
              <a:latin typeface="Arial" pitchFamily="34" charset="0"/>
            </a:endParaRPr>
          </a:p>
        </p:txBody>
      </p:sp>
      <p:sp>
        <p:nvSpPr>
          <p:cNvPr id="8196" name="Footer Placeholder 1"/>
          <p:cNvSpPr txBox="1">
            <a:spLocks/>
          </p:cNvSpPr>
          <p:nvPr/>
        </p:nvSpPr>
        <p:spPr bwMode="auto">
          <a:xfrm>
            <a:off x="0" y="6621463"/>
            <a:ext cx="2700338"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1"/>
          <p:cNvSpPr>
            <a:spLocks noGrp="1"/>
          </p:cNvSpPr>
          <p:nvPr>
            <p:ph type="ftr" sz="quarter" idx="10"/>
          </p:nvPr>
        </p:nvSpPr>
        <p:spPr/>
        <p:txBody>
          <a:bodyPr/>
          <a:lstStyle/>
          <a:p>
            <a:r>
              <a:rPr lang="es-ES" smtClean="0"/>
              <a:t>Attacks to SAP Web Applications</a:t>
            </a:r>
          </a:p>
        </p:txBody>
      </p:sp>
      <p:sp>
        <p:nvSpPr>
          <p:cNvPr id="10243" name="Rectangle 2"/>
          <p:cNvSpPr>
            <a:spLocks noChangeArrowheads="1"/>
          </p:cNvSpPr>
          <p:nvPr/>
        </p:nvSpPr>
        <p:spPr bwMode="auto">
          <a:xfrm>
            <a:off x="4481513" y="3387725"/>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0244" name="Rectangle 3"/>
          <p:cNvSpPr>
            <a:spLocks noChangeArrowheads="1"/>
          </p:cNvSpPr>
          <p:nvPr/>
        </p:nvSpPr>
        <p:spPr bwMode="auto">
          <a:xfrm>
            <a:off x="4481513" y="3387725"/>
            <a:ext cx="184150" cy="762000"/>
          </a:xfrm>
          <a:prstGeom prst="rect">
            <a:avLst/>
          </a:prstGeom>
          <a:noFill/>
          <a:ln w="38100">
            <a:noFill/>
            <a:miter lim="800000"/>
            <a:headEnd/>
            <a:tailEnd/>
          </a:ln>
        </p:spPr>
        <p:txBody>
          <a:bodyPr wrap="none">
            <a:spAutoFit/>
          </a:bodyPr>
          <a:lstStyle/>
          <a:p>
            <a:pPr algn="l">
              <a:lnSpc>
                <a:spcPct val="100000"/>
              </a:lnSpc>
              <a:buFontTx/>
              <a:buNone/>
            </a:pPr>
            <a:endParaRPr lang="es-ES_tradnl" sz="4400" u="none">
              <a:solidFill>
                <a:schemeClr val="tx2"/>
              </a:solidFill>
            </a:endParaRPr>
          </a:p>
        </p:txBody>
      </p:sp>
      <p:sp>
        <p:nvSpPr>
          <p:cNvPr id="10245" name="Rectangle 4"/>
          <p:cNvSpPr>
            <a:spLocks noChangeArrowheads="1"/>
          </p:cNvSpPr>
          <p:nvPr/>
        </p:nvSpPr>
        <p:spPr bwMode="auto">
          <a:xfrm>
            <a:off x="309563" y="663575"/>
            <a:ext cx="8807796" cy="732508"/>
          </a:xfrm>
          <a:prstGeom prst="rect">
            <a:avLst/>
          </a:prstGeom>
          <a:noFill/>
          <a:ln w="38100">
            <a:noFill/>
            <a:miter lim="800000"/>
            <a:headEnd/>
            <a:tailEnd/>
          </a:ln>
        </p:spPr>
        <p:txBody>
          <a:bodyPr wrap="none">
            <a:spAutoFit/>
          </a:bodyPr>
          <a:lstStyle/>
          <a:p>
            <a:pPr algn="l">
              <a:buFont typeface="Math1" charset="0"/>
              <a:buNone/>
            </a:pPr>
            <a:r>
              <a:rPr lang="en-US" sz="3200" b="1" u="none" dirty="0">
                <a:solidFill>
                  <a:srgbClr val="FF8939"/>
                </a:solidFill>
                <a:latin typeface="Arial" pitchFamily="34" charset="0"/>
              </a:rPr>
              <a:t>What “SAP Security” used to </a:t>
            </a:r>
            <a:r>
              <a:rPr lang="en-US" sz="3200" b="1" u="none" dirty="0" smtClean="0">
                <a:solidFill>
                  <a:srgbClr val="FF8939"/>
                </a:solidFill>
                <a:latin typeface="Arial" pitchFamily="34" charset="0"/>
              </a:rPr>
              <a:t>be 5 years ago</a:t>
            </a:r>
            <a:endParaRPr lang="en-US" sz="3200" b="1" u="none" dirty="0">
              <a:solidFill>
                <a:srgbClr val="FF8939"/>
              </a:solidFill>
              <a:latin typeface="Arial" pitchFamily="34" charset="0"/>
            </a:endParaRPr>
          </a:p>
        </p:txBody>
      </p:sp>
      <p:sp>
        <p:nvSpPr>
          <p:cNvPr id="1946629" name="Text Box 5"/>
          <p:cNvSpPr txBox="1">
            <a:spLocks noChangeAspect="1" noChangeArrowheads="1"/>
          </p:cNvSpPr>
          <p:nvPr/>
        </p:nvSpPr>
        <p:spPr bwMode="auto">
          <a:xfrm>
            <a:off x="395288" y="1465263"/>
            <a:ext cx="8569325" cy="4851400"/>
          </a:xfrm>
          <a:prstGeom prst="rect">
            <a:avLst/>
          </a:prstGeom>
          <a:noFill/>
          <a:ln w="9525">
            <a:noFill/>
            <a:miter lim="800000"/>
            <a:headEnd/>
            <a:tailEnd/>
          </a:ln>
        </p:spPr>
        <p:txBody>
          <a:bodyPr>
            <a:spAutoFit/>
          </a:bodyPr>
          <a:lstStyle/>
          <a:p>
            <a:pPr algn="l">
              <a:buFont typeface="Liberation Serif" pitchFamily="18" charset="0"/>
              <a:buChar char="●"/>
            </a:pPr>
            <a:r>
              <a:rPr lang="en-US" sz="2000" u="none" dirty="0">
                <a:latin typeface="Arial" pitchFamily="34" charset="0"/>
                <a:cs typeface="Arial" pitchFamily="34" charset="0"/>
              </a:rPr>
              <a:t> </a:t>
            </a:r>
            <a:r>
              <a:rPr lang="en-US" sz="2000" b="1" u="none" dirty="0" smtClean="0">
                <a:latin typeface="Arial" pitchFamily="34" charset="0"/>
                <a:cs typeface="Arial" pitchFamily="34" charset="0"/>
              </a:rPr>
              <a:t>“</a:t>
            </a:r>
            <a:r>
              <a:rPr lang="en-US" sz="2000" b="1" u="none" dirty="0">
                <a:latin typeface="Arial" pitchFamily="34" charset="0"/>
                <a:cs typeface="Arial" pitchFamily="34" charset="0"/>
              </a:rPr>
              <a:t>SAP security” </a:t>
            </a:r>
            <a:r>
              <a:rPr lang="en-US" sz="2000" b="1" u="none" dirty="0" smtClean="0">
                <a:latin typeface="Arial" pitchFamily="34" charset="0"/>
                <a:cs typeface="Arial" pitchFamily="34" charset="0"/>
              </a:rPr>
              <a:t>was regarded </a:t>
            </a:r>
            <a:r>
              <a:rPr lang="en-US" sz="2000" b="1" u="none" dirty="0">
                <a:latin typeface="Arial" pitchFamily="34" charset="0"/>
                <a:cs typeface="Arial" pitchFamily="34" charset="0"/>
              </a:rPr>
              <a:t>as a synonym of “Segregation of Duties controls”. </a:t>
            </a:r>
          </a:p>
          <a:p>
            <a:pPr lvl="1" algn="l">
              <a:buFont typeface="Liberation Serif" pitchFamily="18" charset="0"/>
              <a:buChar char="●"/>
            </a:pPr>
            <a:r>
              <a:rPr lang="en-US" sz="2000" u="none" dirty="0">
                <a:latin typeface="Arial" pitchFamily="34" charset="0"/>
                <a:cs typeface="Arial" pitchFamily="34" charset="0"/>
              </a:rPr>
              <a:t> </a:t>
            </a:r>
            <a:r>
              <a:rPr lang="en-US" sz="2000" b="1" u="none" dirty="0">
                <a:latin typeface="Arial" pitchFamily="34" charset="0"/>
                <a:cs typeface="Arial" pitchFamily="34" charset="0"/>
              </a:rPr>
              <a:t>Sample goal:</a:t>
            </a:r>
            <a:r>
              <a:rPr lang="en-US" sz="2000" u="none" dirty="0">
                <a:latin typeface="Arial" pitchFamily="34" charset="0"/>
                <a:cs typeface="Arial" pitchFamily="34" charset="0"/>
              </a:rPr>
              <a:t> “Make sure that if Tim can create a new vendor, he can not create purchase orders”.</a:t>
            </a:r>
          </a:p>
          <a:p>
            <a:pPr lvl="1" algn="l">
              <a:buFont typeface="Liberation Serif" pitchFamily="18" charset="0"/>
              <a:buChar char="●"/>
            </a:pPr>
            <a:r>
              <a:rPr lang="en-US" sz="2000" u="none" dirty="0">
                <a:latin typeface="Arial" pitchFamily="34" charset="0"/>
                <a:cs typeface="Arial" pitchFamily="34" charset="0"/>
              </a:rPr>
              <a:t> This </a:t>
            </a:r>
            <a:r>
              <a:rPr lang="en-US" sz="2000" u="none" dirty="0" smtClean="0">
                <a:latin typeface="Arial" pitchFamily="34" charset="0"/>
                <a:cs typeface="Arial" pitchFamily="34" charset="0"/>
              </a:rPr>
              <a:t>was </a:t>
            </a:r>
            <a:r>
              <a:rPr lang="en-US" sz="2000" u="none" dirty="0">
                <a:latin typeface="Arial" pitchFamily="34" charset="0"/>
                <a:cs typeface="Arial" pitchFamily="34" charset="0"/>
              </a:rPr>
              <a:t>mapped to a </a:t>
            </a:r>
            <a:r>
              <a:rPr lang="en-US" sz="2000" u="none" dirty="0" err="1">
                <a:latin typeface="Arial" pitchFamily="34" charset="0"/>
                <a:cs typeface="Arial" pitchFamily="34" charset="0"/>
              </a:rPr>
              <a:t>SoD</a:t>
            </a:r>
            <a:r>
              <a:rPr lang="en-US" sz="2000" u="none" dirty="0">
                <a:latin typeface="Arial" pitchFamily="34" charset="0"/>
                <a:cs typeface="Arial" pitchFamily="34" charset="0"/>
              </a:rPr>
              <a:t> matrix with </a:t>
            </a:r>
            <a:r>
              <a:rPr lang="en-US" sz="2000" u="none" dirty="0" smtClean="0">
                <a:latin typeface="Arial" pitchFamily="34" charset="0"/>
                <a:cs typeface="Arial" pitchFamily="34" charset="0"/>
              </a:rPr>
              <a:t>SAP transactions / authorization </a:t>
            </a:r>
            <a:r>
              <a:rPr lang="en-US" sz="2000" u="none" dirty="0">
                <a:latin typeface="Arial" pitchFamily="34" charset="0"/>
                <a:cs typeface="Arial" pitchFamily="34" charset="0"/>
              </a:rPr>
              <a:t>objects.</a:t>
            </a:r>
          </a:p>
          <a:p>
            <a:pPr lvl="1" algn="l">
              <a:buFont typeface="Liberation Serif" pitchFamily="18" charset="0"/>
              <a:buNone/>
            </a:pPr>
            <a:endParaRPr lang="en-US" sz="2000" u="none" dirty="0">
              <a:latin typeface="Arial" pitchFamily="34" charset="0"/>
              <a:cs typeface="Arial" pitchFamily="34" charset="0"/>
            </a:endParaRPr>
          </a:p>
          <a:p>
            <a:pPr algn="l">
              <a:buFont typeface="Liberation Serif" pitchFamily="18" charset="0"/>
              <a:buChar char="●"/>
            </a:pPr>
            <a:r>
              <a:rPr lang="en-US" sz="2000" u="none" dirty="0" smtClean="0">
                <a:latin typeface="Arial" pitchFamily="34" charset="0"/>
                <a:cs typeface="Arial" pitchFamily="34" charset="0"/>
              </a:rPr>
              <a:t> Most </a:t>
            </a:r>
            <a:r>
              <a:rPr lang="en-US" sz="2000" u="none" dirty="0">
                <a:latin typeface="Arial" pitchFamily="34" charset="0"/>
                <a:cs typeface="Arial" pitchFamily="34" charset="0"/>
              </a:rPr>
              <a:t>large organizations </a:t>
            </a:r>
            <a:r>
              <a:rPr lang="en-US" sz="2000" u="none" dirty="0" smtClean="0">
                <a:latin typeface="Arial" pitchFamily="34" charset="0"/>
                <a:cs typeface="Arial" pitchFamily="34" charset="0"/>
              </a:rPr>
              <a:t>had </a:t>
            </a:r>
            <a:r>
              <a:rPr lang="en-US" sz="2000" u="none" dirty="0">
                <a:latin typeface="Arial" pitchFamily="34" charset="0"/>
                <a:cs typeface="Arial" pitchFamily="34" charset="0"/>
              </a:rPr>
              <a:t>“SAP Security” in </a:t>
            </a:r>
            <a:r>
              <a:rPr lang="en-US" sz="2000" u="none" dirty="0" smtClean="0">
                <a:latin typeface="Arial" pitchFamily="34" charset="0"/>
                <a:cs typeface="Arial" pitchFamily="34" charset="0"/>
              </a:rPr>
              <a:t>place: they were </a:t>
            </a:r>
            <a:r>
              <a:rPr lang="en-US" sz="2000" b="1" u="none" dirty="0">
                <a:solidFill>
                  <a:srgbClr val="FF8939"/>
                </a:solidFill>
                <a:latin typeface="Arial" pitchFamily="34" charset="0"/>
                <a:cs typeface="Arial" pitchFamily="34" charset="0"/>
              </a:rPr>
              <a:t>spending hundreds of thousands/millions of dollars in SAP security yearly</a:t>
            </a:r>
            <a:r>
              <a:rPr lang="en-US" sz="2000" u="none" dirty="0">
                <a:latin typeface="Arial" pitchFamily="34" charset="0"/>
                <a:cs typeface="Arial" pitchFamily="34" charset="0"/>
              </a:rPr>
              <a:t> by having:</a:t>
            </a:r>
          </a:p>
          <a:p>
            <a:pPr lvl="2" algn="l">
              <a:buFont typeface="Liberation Serif" pitchFamily="18" charset="0"/>
              <a:buChar char="●"/>
            </a:pPr>
            <a:r>
              <a:rPr lang="en-US" sz="2000" u="none" dirty="0">
                <a:latin typeface="Arial" pitchFamily="34" charset="0"/>
                <a:cs typeface="Arial" pitchFamily="34" charset="0"/>
              </a:rPr>
              <a:t> A dedicated </a:t>
            </a:r>
            <a:r>
              <a:rPr lang="en-US" sz="2000" u="none" dirty="0" smtClean="0">
                <a:latin typeface="Arial" pitchFamily="34" charset="0"/>
                <a:cs typeface="Arial" pitchFamily="34" charset="0"/>
              </a:rPr>
              <a:t>team </a:t>
            </a:r>
            <a:r>
              <a:rPr lang="en-US" sz="2000" u="none" dirty="0">
                <a:latin typeface="Arial" pitchFamily="34" charset="0"/>
                <a:cs typeface="Arial" pitchFamily="34" charset="0"/>
              </a:rPr>
              <a:t>of SAP security professionals.</a:t>
            </a:r>
          </a:p>
          <a:p>
            <a:pPr lvl="2" algn="l">
              <a:buFont typeface="Liberation Serif" pitchFamily="18" charset="0"/>
              <a:buChar char="●"/>
            </a:pPr>
            <a:r>
              <a:rPr lang="en-US" sz="2000" u="none" dirty="0">
                <a:latin typeface="Arial" pitchFamily="34" charset="0"/>
                <a:cs typeface="Arial" pitchFamily="34" charset="0"/>
              </a:rPr>
              <a:t> </a:t>
            </a:r>
            <a:r>
              <a:rPr lang="en-US" sz="2000" u="none" dirty="0" err="1">
                <a:latin typeface="Arial" pitchFamily="34" charset="0"/>
                <a:cs typeface="Arial" pitchFamily="34" charset="0"/>
              </a:rPr>
              <a:t>SoD</a:t>
            </a:r>
            <a:r>
              <a:rPr lang="en-US" sz="2000" u="none" dirty="0">
                <a:latin typeface="Arial" pitchFamily="34" charset="0"/>
                <a:cs typeface="Arial" pitchFamily="34" charset="0"/>
              </a:rPr>
              <a:t> &amp; GRC software (usually costing </a:t>
            </a:r>
            <a:r>
              <a:rPr lang="en-US" sz="2000" b="1" u="none" dirty="0">
                <a:solidFill>
                  <a:srgbClr val="FF8939"/>
                </a:solidFill>
                <a:latin typeface="Arial" pitchFamily="34" charset="0"/>
                <a:cs typeface="Arial" pitchFamily="34" charset="0"/>
              </a:rPr>
              <a:t>$500K-$2M or more</a:t>
            </a:r>
            <a:r>
              <a:rPr lang="en-US" sz="2000" u="none" dirty="0">
                <a:latin typeface="Arial" pitchFamily="34" charset="0"/>
                <a:cs typeface="Arial" pitchFamily="34" charset="0"/>
              </a:rPr>
              <a:t>).</a:t>
            </a:r>
          </a:p>
        </p:txBody>
      </p:sp>
      <p:sp>
        <p:nvSpPr>
          <p:cNvPr id="10247" name="Footer Placeholder 1"/>
          <p:cNvSpPr txBox="1">
            <a:spLocks/>
          </p:cNvSpPr>
          <p:nvPr/>
        </p:nvSpPr>
        <p:spPr bwMode="auto">
          <a:xfrm>
            <a:off x="11113" y="6621463"/>
            <a:ext cx="2700337" cy="228600"/>
          </a:xfrm>
          <a:prstGeom prst="rect">
            <a:avLst/>
          </a:prstGeom>
          <a:solidFill>
            <a:srgbClr val="1C1C1C"/>
          </a:solidFill>
          <a:ln w="9525">
            <a:noFill/>
            <a:miter lim="800000"/>
            <a:headEnd/>
            <a:tailEnd/>
          </a:ln>
        </p:spPr>
        <p:txBody>
          <a:bodyPr anchor="ctr"/>
          <a:lstStyle/>
          <a:p>
            <a:pPr algn="l" eaLnBrk="1" hangingPunct="1">
              <a:lnSpc>
                <a:spcPct val="100000"/>
              </a:lnSpc>
              <a:buFontTx/>
              <a:buNone/>
            </a:pPr>
            <a:r>
              <a:rPr lang="es-ES" sz="1000" u="none">
                <a:solidFill>
                  <a:srgbClr val="D8681D"/>
                </a:solidFill>
                <a:latin typeface="Tahoma" pitchFamily="34" charset="0"/>
              </a:rPr>
              <a:t>Cyber-attacks on SAP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62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662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662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62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662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4662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29"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spAutoFit/>
      </a:bodyPr>
      <a:lstStyle>
        <a:defPPr marL="0" marR="0" indent="0" algn="r" defTabSz="914400" rtl="0" eaLnBrk="0" fontAlgn="base" latinLnBrk="0" hangingPunct="0">
          <a:lnSpc>
            <a:spcPct val="130000"/>
          </a:lnSpc>
          <a:spcBef>
            <a:spcPct val="0"/>
          </a:spcBef>
          <a:spcAft>
            <a:spcPct val="0"/>
          </a:spcAft>
          <a:buClrTx/>
          <a:buSzTx/>
          <a:buFont typeface="Math1"/>
          <a:buChar char=""/>
          <a:tabLst/>
          <a:defRPr kumimoji="0" lang="en-US" sz="24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spAutoFit/>
      </a:bodyPr>
      <a:lstStyle>
        <a:defPPr marL="0" marR="0" indent="0" algn="r" defTabSz="914400" rtl="0" eaLnBrk="0" fontAlgn="base" latinLnBrk="0" hangingPunct="0">
          <a:lnSpc>
            <a:spcPct val="130000"/>
          </a:lnSpc>
          <a:spcBef>
            <a:spcPct val="0"/>
          </a:spcBef>
          <a:spcAft>
            <a:spcPct val="0"/>
          </a:spcAft>
          <a:buClrTx/>
          <a:buSzTx/>
          <a:buFont typeface="Math1"/>
          <a:buChar char=""/>
          <a:tabLst/>
          <a:defRPr kumimoji="0" lang="en-US" sz="24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spAutoFit/>
      </a:bodyPr>
      <a:lstStyle>
        <a:defPPr marL="0" marR="0" indent="0" algn="r" defTabSz="914400" rtl="0" eaLnBrk="0" fontAlgn="base" latinLnBrk="0" hangingPunct="0">
          <a:lnSpc>
            <a:spcPct val="130000"/>
          </a:lnSpc>
          <a:spcBef>
            <a:spcPct val="0"/>
          </a:spcBef>
          <a:spcAft>
            <a:spcPct val="0"/>
          </a:spcAft>
          <a:buClrTx/>
          <a:buSzTx/>
          <a:buFont typeface="Math1"/>
          <a:buChar char=""/>
          <a:tabLst/>
          <a:defRPr kumimoji="0" lang="en-US" sz="24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spAutoFit/>
      </a:bodyPr>
      <a:lstStyle>
        <a:defPPr marL="0" marR="0" indent="0" algn="r" defTabSz="914400" rtl="0" eaLnBrk="0" fontAlgn="base" latinLnBrk="0" hangingPunct="0">
          <a:lnSpc>
            <a:spcPct val="130000"/>
          </a:lnSpc>
          <a:spcBef>
            <a:spcPct val="0"/>
          </a:spcBef>
          <a:spcAft>
            <a:spcPct val="0"/>
          </a:spcAft>
          <a:buClrTx/>
          <a:buSzTx/>
          <a:buFont typeface="Math1"/>
          <a:buChar char=""/>
          <a:tabLst/>
          <a:defRPr kumimoji="0" lang="en-US" sz="24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1347</TotalTime>
  <Words>3156</Words>
  <Application>Microsoft Office PowerPoint</Application>
  <PresentationFormat>On-screen Show (4:3)</PresentationFormat>
  <Paragraphs>387</Paragraphs>
  <Slides>45</Slides>
  <Notes>45</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Default Design</vt:lpstr>
      <vt:lpstr>1_Default Design</vt:lpstr>
      <vt:lpstr>Cyber-Attacks &amp; SAP® Systems Is our business-critical infrastructure exposed?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Attacks to SAP® Web Applications Your crown jewels online</dc:title>
  <cp:lastModifiedBy>LD</cp:lastModifiedBy>
  <cp:revision>298</cp:revision>
  <dcterms:modified xsi:type="dcterms:W3CDTF">2012-03-15T11:44:30Z</dcterms:modified>
</cp:coreProperties>
</file>